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96"/>
  </p:notesMasterIdLst>
  <p:sldIdLst>
    <p:sldId id="256" r:id="rId3"/>
    <p:sldId id="257" r:id="rId4"/>
    <p:sldId id="258" r:id="rId5"/>
    <p:sldId id="259" r:id="rId6"/>
    <p:sldId id="299" r:id="rId7"/>
    <p:sldId id="319" r:id="rId8"/>
    <p:sldId id="320" r:id="rId9"/>
    <p:sldId id="321" r:id="rId10"/>
    <p:sldId id="323" r:id="rId11"/>
    <p:sldId id="322" r:id="rId12"/>
    <p:sldId id="296" r:id="rId13"/>
    <p:sldId id="318" r:id="rId14"/>
    <p:sldId id="325" r:id="rId15"/>
    <p:sldId id="439" r:id="rId16"/>
    <p:sldId id="437" r:id="rId17"/>
    <p:sldId id="431" r:id="rId18"/>
    <p:sldId id="432" r:id="rId19"/>
    <p:sldId id="433" r:id="rId20"/>
    <p:sldId id="434" r:id="rId21"/>
    <p:sldId id="435" r:id="rId22"/>
    <p:sldId id="436" r:id="rId23"/>
    <p:sldId id="438" r:id="rId24"/>
    <p:sldId id="328" r:id="rId25"/>
    <p:sldId id="327" r:id="rId26"/>
    <p:sldId id="324" r:id="rId27"/>
    <p:sldId id="330" r:id="rId28"/>
    <p:sldId id="329" r:id="rId29"/>
    <p:sldId id="406" r:id="rId30"/>
    <p:sldId id="405" r:id="rId31"/>
    <p:sldId id="261" r:id="rId32"/>
    <p:sldId id="333" r:id="rId33"/>
    <p:sldId id="413" r:id="rId34"/>
    <p:sldId id="407" r:id="rId35"/>
    <p:sldId id="414" r:id="rId36"/>
    <p:sldId id="415" r:id="rId37"/>
    <p:sldId id="348" r:id="rId38"/>
    <p:sldId id="349" r:id="rId39"/>
    <p:sldId id="350" r:id="rId40"/>
    <p:sldId id="383" r:id="rId41"/>
    <p:sldId id="384" r:id="rId42"/>
    <p:sldId id="386" r:id="rId43"/>
    <p:sldId id="387" r:id="rId44"/>
    <p:sldId id="388" r:id="rId45"/>
    <p:sldId id="385" r:id="rId46"/>
    <p:sldId id="390" r:id="rId47"/>
    <p:sldId id="389" r:id="rId48"/>
    <p:sldId id="391" r:id="rId49"/>
    <p:sldId id="392" r:id="rId50"/>
    <p:sldId id="393" r:id="rId51"/>
    <p:sldId id="394" r:id="rId52"/>
    <p:sldId id="408" r:id="rId53"/>
    <p:sldId id="334" r:id="rId54"/>
    <p:sldId id="335" r:id="rId55"/>
    <p:sldId id="338" r:id="rId56"/>
    <p:sldId id="336" r:id="rId57"/>
    <p:sldId id="410" r:id="rId58"/>
    <p:sldId id="411" r:id="rId59"/>
    <p:sldId id="412" r:id="rId60"/>
    <p:sldId id="337" r:id="rId61"/>
    <p:sldId id="340" r:id="rId62"/>
    <p:sldId id="341" r:id="rId63"/>
    <p:sldId id="342" r:id="rId64"/>
    <p:sldId id="343" r:id="rId65"/>
    <p:sldId id="345" r:id="rId66"/>
    <p:sldId id="351" r:id="rId67"/>
    <p:sldId id="354" r:id="rId68"/>
    <p:sldId id="355" r:id="rId69"/>
    <p:sldId id="356" r:id="rId70"/>
    <p:sldId id="357" r:id="rId71"/>
    <p:sldId id="359" r:id="rId72"/>
    <p:sldId id="358" r:id="rId73"/>
    <p:sldId id="360" r:id="rId74"/>
    <p:sldId id="353" r:id="rId75"/>
    <p:sldId id="430" r:id="rId76"/>
    <p:sldId id="428" r:id="rId77"/>
    <p:sldId id="429" r:id="rId78"/>
    <p:sldId id="424" r:id="rId79"/>
    <p:sldId id="425" r:id="rId80"/>
    <p:sldId id="423" r:id="rId81"/>
    <p:sldId id="402" r:id="rId82"/>
    <p:sldId id="404" r:id="rId83"/>
    <p:sldId id="427" r:id="rId84"/>
    <p:sldId id="372" r:id="rId85"/>
    <p:sldId id="373" r:id="rId86"/>
    <p:sldId id="374" r:id="rId87"/>
    <p:sldId id="419" r:id="rId88"/>
    <p:sldId id="420" r:id="rId89"/>
    <p:sldId id="288" r:id="rId90"/>
    <p:sldId id="367" r:id="rId91"/>
    <p:sldId id="422" r:id="rId92"/>
    <p:sldId id="426" r:id="rId93"/>
    <p:sldId id="417" r:id="rId94"/>
    <p:sldId id="421" r:id="rId95"/>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7" autoAdjust="0"/>
    <p:restoredTop sz="84992" autoAdjust="0"/>
  </p:normalViewPr>
  <p:slideViewPr>
    <p:cSldViewPr snapToGrid="0" snapToObjects="1">
      <p:cViewPr>
        <p:scale>
          <a:sx n="90" d="100"/>
          <a:sy n="90" d="100"/>
        </p:scale>
        <p:origin x="512"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56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notesMaster" Target="notesMasters/notesMaster1.xml"/><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tableStyles" Target="tableStyles.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EF21D0-5C81-FB4A-A6CB-D739A3BC302C}" type="datetimeFigureOut">
              <a:rPr lang="it-IT" smtClean="0"/>
              <a:pPr/>
              <a:t>24/10/18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0CD2A7-3CFE-6D47-98DD-B4BE49B7B2E6}" type="slidenum">
              <a:rPr lang="it-IT" smtClean="0"/>
              <a:pPr/>
              <a:t>‹n.›</a:t>
            </a:fld>
            <a:endParaRPr lang="it-IT"/>
          </a:p>
        </p:txBody>
      </p:sp>
    </p:spTree>
    <p:extLst>
      <p:ext uri="{BB962C8B-B14F-4D97-AF65-F5344CB8AC3E}">
        <p14:creationId xmlns:p14="http://schemas.microsoft.com/office/powerpoint/2010/main" val="19524108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t.wikipedia.org/wiki/Proteine" TargetMode="External"/><Relationship Id="rId4" Type="http://schemas.openxmlformats.org/officeDocument/2006/relationships/hyperlink" Target="http://it.wikipedia.org/wiki/Carboidrati" TargetMode="External"/><Relationship Id="rId5" Type="http://schemas.openxmlformats.org/officeDocument/2006/relationships/hyperlink" Target="http://it.wikipedia.org/w/index.php?title=Composti_azotati&amp;action=edit&amp;redlink=1" TargetMode="External"/><Relationship Id="rId6" Type="http://schemas.openxmlformats.org/officeDocument/2006/relationships/hyperlink" Target="http://it.wikipedia.org/wiki/Creatinina" TargetMode="External"/><Relationship Id="rId7" Type="http://schemas.openxmlformats.org/officeDocument/2006/relationships/hyperlink" Target="http://it.wikipedia.org/wiki/Aminoacidi" TargetMode="External"/><Relationship Id="rId8" Type="http://schemas.openxmlformats.org/officeDocument/2006/relationships/hyperlink" Target="http://it.wikipedia.org/wiki/Carne#cite_note-Lawrie-3"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4</a:t>
            </a:fld>
            <a:endParaRPr lang="it-IT"/>
          </a:p>
        </p:txBody>
      </p:sp>
    </p:spTree>
    <p:extLst>
      <p:ext uri="{BB962C8B-B14F-4D97-AF65-F5344CB8AC3E}">
        <p14:creationId xmlns:p14="http://schemas.microsoft.com/office/powerpoint/2010/main" val="61948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17</a:t>
            </a:fld>
            <a:endParaRPr lang="it-IT"/>
          </a:p>
        </p:txBody>
      </p:sp>
    </p:spTree>
    <p:extLst>
      <p:ext uri="{BB962C8B-B14F-4D97-AF65-F5344CB8AC3E}">
        <p14:creationId xmlns:p14="http://schemas.microsoft.com/office/powerpoint/2010/main" val="1637353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Nei</a:t>
            </a:r>
            <a:r>
              <a:rPr lang="it-IT" baseline="0" dirty="0" smtClean="0"/>
              <a:t> suini non stressati lo stesso </a:t>
            </a:r>
            <a:r>
              <a:rPr lang="it-IT" baseline="0" dirty="0" err="1" smtClean="0"/>
              <a:t>pH</a:t>
            </a:r>
            <a:r>
              <a:rPr lang="it-IT" baseline="0" dirty="0" smtClean="0"/>
              <a:t> si raggiunge in 12h</a:t>
            </a:r>
          </a:p>
          <a:p>
            <a:r>
              <a:rPr lang="it-IT" baseline="0" dirty="0" smtClean="0"/>
              <a:t>Può esserci un molto </a:t>
            </a:r>
            <a:r>
              <a:rPr lang="it-IT" b="1" baseline="0" dirty="0" smtClean="0"/>
              <a:t>rapido</a:t>
            </a:r>
            <a:r>
              <a:rPr lang="it-IT" baseline="0" dirty="0" smtClean="0"/>
              <a:t> abbassamento del </a:t>
            </a:r>
            <a:r>
              <a:rPr lang="it-IT" baseline="0" dirty="0" err="1" smtClean="0"/>
              <a:t>pH</a:t>
            </a:r>
            <a:r>
              <a:rPr lang="it-IT" baseline="0" dirty="0" smtClean="0"/>
              <a:t> oppure un </a:t>
            </a:r>
            <a:r>
              <a:rPr lang="it-IT" baseline="0" dirty="0" err="1" smtClean="0"/>
              <a:t>pH</a:t>
            </a:r>
            <a:r>
              <a:rPr lang="it-IT" baseline="0" dirty="0" smtClean="0"/>
              <a:t> che diventa troppo basso </a:t>
            </a:r>
          </a:p>
          <a:p>
            <a:r>
              <a:rPr lang="it-IT" baseline="0" dirty="0" smtClean="0"/>
              <a:t>Glicolisi anaerobia imponente con temperatura del mm che può superare anche quella fisiologica</a:t>
            </a:r>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18</a:t>
            </a:fld>
            <a:endParaRPr lang="it-IT"/>
          </a:p>
        </p:txBody>
      </p:sp>
    </p:spTree>
    <p:extLst>
      <p:ext uri="{BB962C8B-B14F-4D97-AF65-F5344CB8AC3E}">
        <p14:creationId xmlns:p14="http://schemas.microsoft.com/office/powerpoint/2010/main" val="1513987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Giovani</a:t>
            </a:r>
            <a:r>
              <a:rPr lang="it-IT" baseline="0" dirty="0" smtClean="0"/>
              <a:t> tori</a:t>
            </a:r>
          </a:p>
          <a:p>
            <a:r>
              <a:rPr lang="it-IT" baseline="0" dirty="0" smtClean="0"/>
              <a:t>Ambiente delle stalle di sosta</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La causa risiede nello stress prolungato prima della macellazione (24 ore o </a:t>
            </a:r>
            <a:r>
              <a:rPr lang="it-IT" sz="1200" kern="1200" dirty="0" err="1" smtClean="0">
                <a:solidFill>
                  <a:schemeClr val="tx1"/>
                </a:solidFill>
                <a:effectLst/>
                <a:latin typeface="+mn-lt"/>
                <a:ea typeface="+mn-ea"/>
                <a:cs typeface="+mn-cs"/>
              </a:rPr>
              <a:t>piu</a:t>
            </a:r>
            <a:r>
              <a:rPr lang="it-IT" sz="1200" kern="1200" dirty="0" smtClean="0">
                <a:solidFill>
                  <a:schemeClr val="tx1"/>
                </a:solidFill>
                <a:effectLst/>
                <a:latin typeface="+mn-lt"/>
                <a:ea typeface="+mn-ea"/>
                <a:cs typeface="+mn-cs"/>
              </a:rPr>
              <a:t>̀) e nella conseguente riduzione di gran parte delle riserve di glicogeno prima della morte, per cui l'estensione del metabolismo anaerobio </a:t>
            </a:r>
            <a:r>
              <a:rPr lang="it-IT" sz="1200" i="1" kern="1200" dirty="0" smtClean="0">
                <a:solidFill>
                  <a:schemeClr val="tx1"/>
                </a:solidFill>
                <a:effectLst/>
                <a:latin typeface="+mn-lt"/>
                <a:ea typeface="+mn-ea"/>
                <a:cs typeface="+mn-cs"/>
              </a:rPr>
              <a:t>post-</a:t>
            </a:r>
            <a:r>
              <a:rPr lang="it-IT" sz="1200" i="1" kern="1200" dirty="0" err="1" smtClean="0">
                <a:solidFill>
                  <a:schemeClr val="tx1"/>
                </a:solidFill>
                <a:effectLst/>
                <a:latin typeface="+mn-lt"/>
                <a:ea typeface="+mn-ea"/>
                <a:cs typeface="+mn-cs"/>
              </a:rPr>
              <a:t>mortem</a:t>
            </a:r>
            <a:r>
              <a:rPr lang="it-IT" sz="1200" i="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è ridotta e le carni non vanno incontro alla normale acidificazione, mancando il lattato.</a:t>
            </a:r>
            <a:br>
              <a:rPr lang="it-IT" sz="1200" kern="1200" dirty="0" smtClean="0">
                <a:solidFill>
                  <a:schemeClr val="tx1"/>
                </a:solidFill>
                <a:effectLst/>
                <a:latin typeface="+mn-lt"/>
                <a:ea typeface="+mn-ea"/>
                <a:cs typeface="+mn-cs"/>
              </a:rPr>
            </a:br>
            <a:r>
              <a:rPr lang="it-IT" sz="1200" kern="1200" dirty="0" smtClean="0">
                <a:solidFill>
                  <a:schemeClr val="tx1"/>
                </a:solidFill>
                <a:effectLst/>
                <a:latin typeface="+mn-lt"/>
                <a:ea typeface="+mn-ea"/>
                <a:cs typeface="+mn-cs"/>
              </a:rPr>
              <a:t>La velocità della glicolisi non è però diminuita, per cui il </a:t>
            </a:r>
            <a:r>
              <a:rPr lang="it-IT" sz="1200" i="1" kern="1200" dirty="0" err="1" smtClean="0">
                <a:solidFill>
                  <a:schemeClr val="tx1"/>
                </a:solidFill>
                <a:effectLst/>
                <a:latin typeface="+mn-lt"/>
                <a:ea typeface="+mn-ea"/>
                <a:cs typeface="+mn-cs"/>
              </a:rPr>
              <a:t>rigor</a:t>
            </a:r>
            <a:r>
              <a:rPr lang="it-IT" sz="1200" i="1"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mortis</a:t>
            </a:r>
            <a:r>
              <a:rPr lang="it-IT" sz="1200" i="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insorge rapidamente.</a:t>
            </a:r>
            <a:br>
              <a:rPr lang="it-IT" sz="1200" kern="1200" dirty="0" smtClean="0">
                <a:solidFill>
                  <a:schemeClr val="tx1"/>
                </a:solidFill>
                <a:effectLst/>
                <a:latin typeface="+mn-lt"/>
                <a:ea typeface="+mn-ea"/>
                <a:cs typeface="+mn-cs"/>
              </a:rPr>
            </a:br>
            <a:r>
              <a:rPr lang="it-IT" sz="1200" kern="1200" dirty="0" smtClean="0">
                <a:solidFill>
                  <a:schemeClr val="tx1"/>
                </a:solidFill>
                <a:effectLst/>
                <a:latin typeface="+mn-lt"/>
                <a:ea typeface="+mn-ea"/>
                <a:cs typeface="+mn-cs"/>
              </a:rPr>
              <a:t>Il </a:t>
            </a:r>
            <a:r>
              <a:rPr lang="it-IT" sz="1200" kern="1200" dirty="0" err="1" smtClean="0">
                <a:solidFill>
                  <a:schemeClr val="tx1"/>
                </a:solidFill>
                <a:effectLst/>
                <a:latin typeface="+mn-lt"/>
                <a:ea typeface="+mn-ea"/>
                <a:cs typeface="+mn-cs"/>
              </a:rPr>
              <a:t>pH</a:t>
            </a:r>
            <a:r>
              <a:rPr lang="it-IT" sz="1200" kern="1200" dirty="0" smtClean="0">
                <a:solidFill>
                  <a:schemeClr val="tx1"/>
                </a:solidFill>
                <a:effectLst/>
                <a:latin typeface="+mn-lt"/>
                <a:ea typeface="+mn-ea"/>
                <a:cs typeface="+mn-cs"/>
              </a:rPr>
              <a:t> alto delle carni DFD favorisce una rapida crescita microbica, non dovrebbe essere messa sotto vuoto </a:t>
            </a:r>
            <a:r>
              <a:rPr lang="it-IT" sz="1200" kern="1200" dirty="0" err="1" smtClean="0">
                <a:solidFill>
                  <a:schemeClr val="tx1"/>
                </a:solidFill>
                <a:effectLst/>
                <a:latin typeface="+mn-lt"/>
                <a:ea typeface="+mn-ea"/>
                <a:cs typeface="+mn-cs"/>
              </a:rPr>
              <a:t>poiche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puo</a:t>
            </a:r>
            <a:r>
              <a:rPr lang="it-IT" sz="1200" kern="1200" dirty="0" smtClean="0">
                <a:solidFill>
                  <a:schemeClr val="tx1"/>
                </a:solidFill>
                <a:effectLst/>
                <a:latin typeface="+mn-lt"/>
                <a:ea typeface="+mn-ea"/>
                <a:cs typeface="+mn-cs"/>
              </a:rPr>
              <a:t>̀ inverdire velocemente per la crescita di </a:t>
            </a:r>
            <a:r>
              <a:rPr lang="it-IT" sz="1200" i="1" kern="1200" dirty="0" err="1" smtClean="0">
                <a:solidFill>
                  <a:schemeClr val="tx1"/>
                </a:solidFill>
                <a:effectLst/>
                <a:latin typeface="+mn-lt"/>
                <a:ea typeface="+mn-ea"/>
                <a:cs typeface="+mn-cs"/>
              </a:rPr>
              <a:t>Brochothrix</a:t>
            </a:r>
            <a:r>
              <a:rPr lang="it-IT" sz="1200" i="1"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thermosphacta</a:t>
            </a:r>
            <a:r>
              <a:rPr lang="it-IT" sz="1200" kern="1200" dirty="0" smtClean="0">
                <a:solidFill>
                  <a:schemeClr val="tx1"/>
                </a:solidFill>
                <a:effectLst/>
                <a:latin typeface="+mn-lt"/>
                <a:ea typeface="+mn-ea"/>
                <a:cs typeface="+mn-cs"/>
              </a:rPr>
              <a:t>, favorita dal </a:t>
            </a:r>
            <a:r>
              <a:rPr lang="it-IT" sz="1200" kern="1200" dirty="0" err="1" smtClean="0">
                <a:solidFill>
                  <a:schemeClr val="tx1"/>
                </a:solidFill>
                <a:effectLst/>
                <a:latin typeface="+mn-lt"/>
                <a:ea typeface="+mn-ea"/>
                <a:cs typeface="+mn-cs"/>
              </a:rPr>
              <a:t>pH</a:t>
            </a:r>
            <a:r>
              <a:rPr lang="it-IT" sz="1200" kern="1200" dirty="0" smtClean="0">
                <a:solidFill>
                  <a:schemeClr val="tx1"/>
                </a:solidFill>
                <a:effectLst/>
                <a:latin typeface="+mn-lt"/>
                <a:ea typeface="+mn-ea"/>
                <a:cs typeface="+mn-cs"/>
              </a:rPr>
              <a:t> alto.</a:t>
            </a:r>
            <a:br>
              <a:rPr lang="it-IT" sz="1200" kern="1200" dirty="0" smtClean="0">
                <a:solidFill>
                  <a:schemeClr val="tx1"/>
                </a:solidFill>
                <a:effectLst/>
                <a:latin typeface="+mn-lt"/>
                <a:ea typeface="+mn-ea"/>
                <a:cs typeface="+mn-cs"/>
              </a:rPr>
            </a:br>
            <a:endParaRPr lang="it-IT" dirty="0" smtClean="0"/>
          </a:p>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20</a:t>
            </a:fld>
            <a:endParaRPr lang="it-IT"/>
          </a:p>
        </p:txBody>
      </p:sp>
    </p:spTree>
    <p:extLst>
      <p:ext uri="{BB962C8B-B14F-4D97-AF65-F5344CB8AC3E}">
        <p14:creationId xmlns:p14="http://schemas.microsoft.com/office/powerpoint/2010/main" val="19356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Succosità</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24</a:t>
            </a:fld>
            <a:endParaRPr lang="it-IT"/>
          </a:p>
        </p:txBody>
      </p:sp>
    </p:spTree>
    <p:extLst>
      <p:ext uri="{BB962C8B-B14F-4D97-AF65-F5344CB8AC3E}">
        <p14:creationId xmlns:p14="http://schemas.microsoft.com/office/powerpoint/2010/main" val="2091247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egnaposto immagine diapositiva 1"/>
          <p:cNvSpPr>
            <a:spLocks noGrp="1" noRot="1" noChangeAspect="1"/>
          </p:cNvSpPr>
          <p:nvPr>
            <p:ph type="sldImg"/>
          </p:nvPr>
        </p:nvSpPr>
        <p:spPr bwMode="auto">
          <a:noFill/>
          <a:ln>
            <a:solidFill>
              <a:srgbClr val="000000"/>
            </a:solidFill>
            <a:miter lim="800000"/>
            <a:headEnd/>
            <a:tailEnd/>
          </a:ln>
        </p:spPr>
      </p:sp>
      <p:sp>
        <p:nvSpPr>
          <p:cNvPr id="5632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ea typeface="ＭＳ Ｐゴシック" pitchFamily="-65" charset="-128"/>
                <a:cs typeface="ＭＳ Ｐゴシック" pitchFamily="-65" charset="-128"/>
              </a:rPr>
              <a:t>Il meccanismo generale di funzionamento degli indicatori TTI si basa sulla velocità di una reazione chimica che è responsabile del cambiamento di colore. La cinetica di detta reazione deve essere calibrata in funzione della velocità di decadimento di un parametro qualitativo del prodotto. In pratica la variazione di colore dell'indicatore avviene con la stessa velocità della perdita di "freschezza" dell'alimento.</a:t>
            </a:r>
          </a:p>
          <a:p>
            <a:pPr eaLnBrk="1" hangingPunct="1">
              <a:spcBef>
                <a:spcPct val="0"/>
              </a:spcBef>
            </a:pPr>
            <a:r>
              <a:rPr lang="pl-PL">
                <a:ea typeface="ＭＳ Ｐゴシック" pitchFamily="-65" charset="-128"/>
                <a:cs typeface="ＭＳ Ｐゴシック" pitchFamily="-65" charset="-128"/>
              </a:rPr>
              <a:t>http://www.chim.unipr.it/lab-vetro/ipack.htm </a:t>
            </a:r>
            <a:endParaRPr lang="it-IT">
              <a:ea typeface="ＭＳ Ｐゴシック" pitchFamily="-65" charset="-128"/>
              <a:cs typeface="ＭＳ Ｐゴシック" pitchFamily="-65" charset="-128"/>
            </a:endParaRPr>
          </a:p>
        </p:txBody>
      </p:sp>
      <p:sp>
        <p:nvSpPr>
          <p:cNvPr id="56323" name="Segnaposto numero diapositiva 3"/>
          <p:cNvSpPr>
            <a:spLocks noGrp="1"/>
          </p:cNvSpPr>
          <p:nvPr>
            <p:ph type="sldNum" sz="quarter" idx="5"/>
          </p:nvPr>
        </p:nvSpPr>
        <p:spPr bwMode="auto">
          <a:noFill/>
          <a:ln>
            <a:miter lim="800000"/>
            <a:headEnd/>
            <a:tailEnd/>
          </a:ln>
        </p:spPr>
        <p:txBody>
          <a:bodyPr/>
          <a:lstStyle/>
          <a:p>
            <a:fld id="{ABA7C59B-E1DA-474B-A8C6-7EC34704FACE}" type="slidenum">
              <a:rPr lang="it-IT"/>
              <a:pPr/>
              <a:t>45</a:t>
            </a:fld>
            <a:endParaRPr lang="it-IT"/>
          </a:p>
        </p:txBody>
      </p:sp>
    </p:spTree>
    <p:extLst>
      <p:ext uri="{BB962C8B-B14F-4D97-AF65-F5344CB8AC3E}">
        <p14:creationId xmlns:p14="http://schemas.microsoft.com/office/powerpoint/2010/main" val="654611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egnaposto immagine diapositiva 1"/>
          <p:cNvSpPr>
            <a:spLocks noGrp="1" noRot="1" noChangeAspect="1"/>
          </p:cNvSpPr>
          <p:nvPr>
            <p:ph type="sldImg"/>
          </p:nvPr>
        </p:nvSpPr>
        <p:spPr bwMode="auto">
          <a:noFill/>
          <a:ln>
            <a:solidFill>
              <a:srgbClr val="000000"/>
            </a:solidFill>
            <a:miter lim="800000"/>
            <a:headEnd/>
            <a:tailEnd/>
          </a:ln>
        </p:spPr>
      </p:sp>
      <p:sp>
        <p:nvSpPr>
          <p:cNvPr id="5427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b="1">
                <a:ea typeface="ＭＳ Ｐゴシック" pitchFamily="-65" charset="-128"/>
                <a:cs typeface="ＭＳ Ｐゴシック" pitchFamily="-65" charset="-128"/>
              </a:rPr>
              <a:t>isothermal indicators (TTI), which controlled both the temperature and time for the conservation of the packaged food and integrated them into a single visual outcome (figures 1 and 2). These intelligent packaging can detect if the food has been exposed to inadequate conditions of storage, parameter useful to verify the quality, for example, a refrigerated food or a frozen.</a:t>
            </a:r>
            <a:endParaRPr lang="it-IT">
              <a:ea typeface="ＭＳ Ｐゴシック" pitchFamily="-65" charset="-128"/>
              <a:cs typeface="ＭＳ Ｐゴシック" pitchFamily="-65" charset="-128"/>
            </a:endParaRPr>
          </a:p>
        </p:txBody>
      </p:sp>
      <p:sp>
        <p:nvSpPr>
          <p:cNvPr id="54275" name="Segnaposto numero diapositiva 3"/>
          <p:cNvSpPr>
            <a:spLocks noGrp="1"/>
          </p:cNvSpPr>
          <p:nvPr>
            <p:ph type="sldNum" sz="quarter" idx="5"/>
          </p:nvPr>
        </p:nvSpPr>
        <p:spPr bwMode="auto">
          <a:noFill/>
          <a:ln>
            <a:miter lim="800000"/>
            <a:headEnd/>
            <a:tailEnd/>
          </a:ln>
        </p:spPr>
        <p:txBody>
          <a:bodyPr/>
          <a:lstStyle/>
          <a:p>
            <a:fld id="{6E54CCAB-9EB5-EE4D-A51E-63B61A49BEF3}" type="slidenum">
              <a:rPr lang="it-IT"/>
              <a:pPr/>
              <a:t>46</a:t>
            </a:fld>
            <a:endParaRPr lang="it-IT"/>
          </a:p>
        </p:txBody>
      </p:sp>
    </p:spTree>
    <p:extLst>
      <p:ext uri="{BB962C8B-B14F-4D97-AF65-F5344CB8AC3E}">
        <p14:creationId xmlns:p14="http://schemas.microsoft.com/office/powerpoint/2010/main" val="499849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p:cNvSpPr>
          <p:nvPr>
            <p:ph type="sldImg"/>
          </p:nvPr>
        </p:nvSpPr>
        <p:spPr bwMode="auto">
          <a:noFill/>
          <a:ln>
            <a:solidFill>
              <a:srgbClr val="000000"/>
            </a:solidFill>
            <a:miter lim="800000"/>
            <a:headEnd/>
            <a:tailEnd/>
          </a:ln>
        </p:spPr>
      </p:sp>
      <p:sp>
        <p:nvSpPr>
          <p:cNvPr id="58370" name="Segnaposto note 2"/>
          <p:cNvSpPr>
            <a:spLocks noGrp="1"/>
          </p:cNvSpPr>
          <p:nvPr>
            <p:ph type="body" idx="1"/>
          </p:nvPr>
        </p:nvSpPr>
        <p:spPr bwMode="auto">
          <a:noFill/>
        </p:spPr>
        <p:txBody>
          <a:bodyPr wrap="square" numCol="1" anchor="t" anchorCtr="0" compatLnSpc="1">
            <a:prstTxWarp prst="textNoShape">
              <a:avLst/>
            </a:prstTxWarp>
          </a:bodyPr>
          <a:lstStyle/>
          <a:p>
            <a:pPr algn="ctr" eaLnBrk="1" hangingPunct="1">
              <a:spcBef>
                <a:spcPct val="0"/>
              </a:spcBef>
            </a:pPr>
            <a:r>
              <a:rPr lang="it-IT" b="1" dirty="0" err="1">
                <a:ea typeface="ＭＳ Ｐゴシック" pitchFamily="-65" charset="-128"/>
                <a:cs typeface="ＭＳ Ｐゴシック" pitchFamily="-65" charset="-128"/>
              </a:rPr>
              <a:t>Freshness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indicators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indicating</a:t>
            </a:r>
            <a:r>
              <a:rPr lang="it-IT" b="1" dirty="0">
                <a:ea typeface="ＭＳ Ｐゴシック" pitchFamily="-65" charset="-128"/>
                <a:cs typeface="ＭＳ Ｐゴシック" pitchFamily="-65" charset="-128"/>
              </a:rPr>
              <a:t> the </a:t>
            </a:r>
            <a:r>
              <a:rPr lang="it-IT" b="1" dirty="0" err="1">
                <a:ea typeface="ＭＳ Ｐゴシック" pitchFamily="-65" charset="-128"/>
                <a:cs typeface="ＭＳ Ｐゴシック" pitchFamily="-65" charset="-128"/>
              </a:rPr>
              <a:t>deterioration</a:t>
            </a:r>
            <a:r>
              <a:rPr lang="it-IT" b="1" dirty="0">
                <a:ea typeface="ＭＳ Ｐゴシック" pitchFamily="-65" charset="-128"/>
                <a:cs typeface="ＭＳ Ｐゴシック" pitchFamily="-65" charset="-128"/>
              </a:rPr>
              <a:t> or </a:t>
            </a:r>
            <a:r>
              <a:rPr lang="it-IT" b="1" dirty="0" err="1">
                <a:ea typeface="ＭＳ Ｐゴシック" pitchFamily="-65" charset="-128"/>
                <a:cs typeface="ＭＳ Ｐゴシック" pitchFamily="-65" charset="-128"/>
              </a:rPr>
              <a:t>lack</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of</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freshness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of</a:t>
            </a:r>
            <a:r>
              <a:rPr lang="it-IT" b="1" dirty="0">
                <a:ea typeface="ＭＳ Ｐゴシック" pitchFamily="-65" charset="-128"/>
                <a:cs typeface="ＭＳ Ｐゴシック" pitchFamily="-65" charset="-128"/>
              </a:rPr>
              <a:t> the </a:t>
            </a:r>
            <a:r>
              <a:rPr lang="it-IT" b="1" dirty="0" err="1">
                <a:ea typeface="ＭＳ Ｐゴシック" pitchFamily="-65" charset="-128"/>
                <a:cs typeface="ＭＳ Ｐゴシック" pitchFamily="-65" charset="-128"/>
              </a:rPr>
              <a:t>product</a:t>
            </a:r>
            <a:r>
              <a:rPr lang="it-IT" b="1" dirty="0">
                <a:ea typeface="ＭＳ Ｐゴシック" pitchFamily="-65" charset="-128"/>
                <a:cs typeface="ＭＳ Ｐゴシック" pitchFamily="-65" charset="-128"/>
              </a:rPr>
              <a:t> (Figure </a:t>
            </a:r>
            <a:r>
              <a:rPr lang="it-IT" b="1" dirty="0" err="1">
                <a:ea typeface="ＭＳ Ｐゴシック" pitchFamily="-65" charset="-128"/>
                <a:cs typeface="ＭＳ Ｐゴシック" pitchFamily="-65" charset="-128"/>
              </a:rPr>
              <a:t>3</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There</a:t>
            </a:r>
            <a:r>
              <a:rPr lang="it-IT" b="1" dirty="0">
                <a:ea typeface="ＭＳ Ｐゴシック" pitchFamily="-65" charset="-128"/>
                <a:cs typeface="ＭＳ Ｐゴシック" pitchFamily="-65" charset="-128"/>
              </a:rPr>
              <a:t> are </a:t>
            </a:r>
            <a:r>
              <a:rPr lang="it-IT" b="1" dirty="0" err="1">
                <a:ea typeface="ＭＳ Ｐゴシック" pitchFamily="-65" charset="-128"/>
                <a:cs typeface="ＭＳ Ｐゴシック" pitchFamily="-65" charset="-128"/>
              </a:rPr>
              <a:t>numerous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patent</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which</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describes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freshness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indication</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mechanisms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based</a:t>
            </a:r>
            <a:r>
              <a:rPr lang="it-IT" b="1" dirty="0">
                <a:ea typeface="ＭＳ Ｐゴシック" pitchFamily="-65" charset="-128"/>
                <a:cs typeface="ＭＳ Ｐゴシック" pitchFamily="-65" charset="-128"/>
              </a:rPr>
              <a:t> on the detection </a:t>
            </a:r>
            <a:r>
              <a:rPr lang="it-IT" b="1" dirty="0" err="1">
                <a:ea typeface="ＭＳ Ｐゴシック" pitchFamily="-65" charset="-128"/>
                <a:cs typeface="ＭＳ Ｐゴシック" pitchFamily="-65" charset="-128"/>
              </a:rPr>
              <a:t>of</a:t>
            </a:r>
            <a:r>
              <a:rPr lang="it-IT" b="1" dirty="0">
                <a:ea typeface="ＭＳ Ｐゴシック" pitchFamily="-65" charset="-128"/>
                <a:cs typeface="ＭＳ Ｐゴシック" pitchFamily="-65" charset="-128"/>
              </a:rPr>
              <a:t> volatile </a:t>
            </a:r>
            <a:r>
              <a:rPr lang="it-IT" b="1" dirty="0" err="1">
                <a:ea typeface="ＭＳ Ｐゴシック" pitchFamily="-65" charset="-128"/>
                <a:cs typeface="ＭＳ Ｐゴシック" pitchFamily="-65" charset="-128"/>
              </a:rPr>
              <a:t>metabolites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produced</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by</a:t>
            </a:r>
            <a:r>
              <a:rPr lang="it-IT" b="1" dirty="0">
                <a:ea typeface="ＭＳ Ｐゴシック" pitchFamily="-65" charset="-128"/>
                <a:cs typeface="ＭＳ Ｐゴシック" pitchFamily="-65" charset="-128"/>
              </a:rPr>
              <a:t> the </a:t>
            </a:r>
            <a:r>
              <a:rPr lang="it-IT" b="1" dirty="0" err="1">
                <a:ea typeface="ＭＳ Ｐゴシック" pitchFamily="-65" charset="-128"/>
                <a:cs typeface="ＭＳ Ｐゴシック" pitchFamily="-65" charset="-128"/>
              </a:rPr>
              <a:t>aging</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of</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foods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such</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as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carbon</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dioxide</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diacetates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amines</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fish</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ammonia</a:t>
            </a:r>
            <a:r>
              <a:rPr lang="it-IT" b="1" dirty="0">
                <a:ea typeface="ＭＳ Ｐゴシック" pitchFamily="-65" charset="-128"/>
                <a:cs typeface="ＭＳ Ｐゴシック" pitchFamily="-65" charset="-128"/>
              </a:rPr>
              <a:t> and </a:t>
            </a:r>
            <a:r>
              <a:rPr lang="it-IT" b="1" dirty="0" err="1">
                <a:ea typeface="ＭＳ Ｐゴシック" pitchFamily="-65" charset="-128"/>
                <a:cs typeface="ＭＳ Ｐゴシック" pitchFamily="-65" charset="-128"/>
              </a:rPr>
              <a:t>hydrogen</a:t>
            </a:r>
            <a:r>
              <a:rPr lang="it-IT" b="1" dirty="0">
                <a:ea typeface="ＭＳ Ｐゴシック" pitchFamily="-65" charset="-128"/>
                <a:cs typeface="ＭＳ Ｐゴシック" pitchFamily="-65" charset="-128"/>
              </a:rPr>
              <a:t> </a:t>
            </a:r>
            <a:r>
              <a:rPr lang="it-IT" b="1" dirty="0" err="1">
                <a:ea typeface="ＭＳ Ｐゴシック" pitchFamily="-65" charset="-128"/>
                <a:cs typeface="ＭＳ Ｐゴシック" pitchFamily="-65" charset="-128"/>
              </a:rPr>
              <a:t>sulfide</a:t>
            </a:r>
            <a:r>
              <a:rPr lang="it-IT" b="1" dirty="0">
                <a:ea typeface="ＭＳ Ｐゴシック" pitchFamily="-65" charset="-128"/>
                <a:cs typeface="ＭＳ Ｐゴシック" pitchFamily="-65" charset="-128"/>
              </a:rPr>
              <a:t>.</a:t>
            </a:r>
            <a:r>
              <a:rPr lang="en-US" dirty="0">
                <a:ea typeface="ＭＳ Ｐゴシック" pitchFamily="-65" charset="-128"/>
                <a:cs typeface="ＭＳ Ｐゴシック" pitchFamily="-65" charset="-128"/>
              </a:rPr>
              <a:t>Freshness detector: the bumper sticker of the Japanese company</a:t>
            </a:r>
          </a:p>
          <a:p>
            <a:pPr algn="ctr" eaLnBrk="1" hangingPunct="1">
              <a:spcBef>
                <a:spcPct val="0"/>
              </a:spcBef>
            </a:pPr>
            <a:r>
              <a:rPr lang="en-US" dirty="0">
                <a:ea typeface="ＭＳ Ｐゴシック" pitchFamily="-65" charset="-128"/>
                <a:cs typeface="ＭＳ Ｐゴシック" pitchFamily="-65" charset="-128"/>
              </a:rPr>
              <a:t> To-</a:t>
            </a:r>
            <a:r>
              <a:rPr lang="en-US" dirty="0" err="1">
                <a:ea typeface="ＭＳ Ｐゴシック" pitchFamily="-65" charset="-128"/>
                <a:cs typeface="ＭＳ Ｐゴシック" pitchFamily="-65" charset="-128"/>
              </a:rPr>
              <a:t>Genkyo</a:t>
            </a:r>
            <a:r>
              <a:rPr lang="en-US" dirty="0">
                <a:ea typeface="ＭＳ Ｐゴシック" pitchFamily="-65" charset="-128"/>
                <a:cs typeface="ＭＳ Ｐゴシック" pitchFamily="-65" charset="-128"/>
              </a:rPr>
              <a:t> changes its color as more ammonia releases the meat. </a:t>
            </a:r>
          </a:p>
          <a:p>
            <a:pPr algn="ctr" eaLnBrk="1" hangingPunct="1">
              <a:spcBef>
                <a:spcPct val="0"/>
              </a:spcBef>
            </a:pPr>
            <a:r>
              <a:rPr lang="en-US" dirty="0">
                <a:ea typeface="ＭＳ Ｐゴシック" pitchFamily="-65" charset="-128"/>
                <a:cs typeface="ＭＳ Ｐゴシック" pitchFamily="-65" charset="-128"/>
              </a:rPr>
              <a:t>If you are not consumable, the bottom of the hourglass appears gray</a:t>
            </a:r>
            <a:endParaRPr lang="it-IT" dirty="0">
              <a:ea typeface="ＭＳ Ｐゴシック" pitchFamily="-65" charset="-128"/>
              <a:cs typeface="ＭＳ Ｐゴシック" pitchFamily="-65" charset="-128"/>
            </a:endParaRPr>
          </a:p>
        </p:txBody>
      </p:sp>
      <p:sp>
        <p:nvSpPr>
          <p:cNvPr id="58371" name="Segnaposto numero diapositiva 3"/>
          <p:cNvSpPr>
            <a:spLocks noGrp="1"/>
          </p:cNvSpPr>
          <p:nvPr>
            <p:ph type="sldNum" sz="quarter" idx="5"/>
          </p:nvPr>
        </p:nvSpPr>
        <p:spPr bwMode="auto">
          <a:noFill/>
          <a:ln>
            <a:miter lim="800000"/>
            <a:headEnd/>
            <a:tailEnd/>
          </a:ln>
        </p:spPr>
        <p:txBody>
          <a:bodyPr/>
          <a:lstStyle/>
          <a:p>
            <a:fld id="{46BAD46D-2BCE-DB4E-82B4-CE69899582AB}" type="slidenum">
              <a:rPr lang="it-IT"/>
              <a:pPr/>
              <a:t>47</a:t>
            </a:fld>
            <a:endParaRPr lang="it-IT"/>
          </a:p>
        </p:txBody>
      </p:sp>
    </p:spTree>
    <p:extLst>
      <p:ext uri="{BB962C8B-B14F-4D97-AF65-F5344CB8AC3E}">
        <p14:creationId xmlns:p14="http://schemas.microsoft.com/office/powerpoint/2010/main" val="3559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egnaposto immagine diapositiva 1"/>
          <p:cNvSpPr>
            <a:spLocks noGrp="1" noRot="1" noChangeAspect="1"/>
          </p:cNvSpPr>
          <p:nvPr>
            <p:ph type="sldImg"/>
          </p:nvPr>
        </p:nvSpPr>
        <p:spPr bwMode="auto">
          <a:noFill/>
          <a:ln>
            <a:solidFill>
              <a:srgbClr val="000000"/>
            </a:solidFill>
            <a:miter lim="800000"/>
            <a:headEnd/>
            <a:tailEnd/>
          </a:ln>
        </p:spPr>
      </p:sp>
      <p:sp>
        <p:nvSpPr>
          <p:cNvPr id="60418" name="Segnaposto note 2"/>
          <p:cNvSpPr>
            <a:spLocks noGrp="1"/>
          </p:cNvSpPr>
          <p:nvPr>
            <p:ph type="body" idx="1"/>
          </p:nvPr>
        </p:nvSpPr>
        <p:spPr bwMode="auto">
          <a:noFill/>
        </p:spPr>
        <p:txBody>
          <a:bodyPr wrap="square" numCol="1" anchor="t" anchorCtr="0" compatLnSpc="1">
            <a:prstTxWarp prst="textNoShape">
              <a:avLst/>
            </a:prstTxWarp>
          </a:bodyPr>
          <a:lstStyle/>
          <a:p>
            <a:pPr algn="ctr" eaLnBrk="1" hangingPunct="1">
              <a:spcBef>
                <a:spcPct val="0"/>
              </a:spcBef>
            </a:pPr>
            <a:r>
              <a:rPr lang="it-IT" b="1">
                <a:ea typeface="ＭＳ Ｐゴシック" pitchFamily="-65" charset="-128"/>
                <a:cs typeface="ＭＳ Ｐゴシック" pitchFamily="-65" charset="-128"/>
              </a:rPr>
              <a:t>Freshness indicators, indicating the deterioration or lack of freshness of the product (Figure 3). There are numerous patent which describes freshness indication mechanisms based on the detection of volatile metabolites produced by the aging of foods such as carbon dioxide, diacetates, amines (fish), ammonia and hydrogen sulfide.</a:t>
            </a:r>
            <a:r>
              <a:rPr lang="en-US">
                <a:ea typeface="ＭＳ Ｐゴシック" pitchFamily="-65" charset="-128"/>
                <a:cs typeface="ＭＳ Ｐゴシック" pitchFamily="-65" charset="-128"/>
              </a:rPr>
              <a:t>Freshness detector: the bumper sticker of the Japanese company</a:t>
            </a:r>
          </a:p>
          <a:p>
            <a:pPr algn="ctr" eaLnBrk="1" hangingPunct="1">
              <a:spcBef>
                <a:spcPct val="0"/>
              </a:spcBef>
            </a:pPr>
            <a:r>
              <a:rPr lang="en-US">
                <a:ea typeface="ＭＳ Ｐゴシック" pitchFamily="-65" charset="-128"/>
                <a:cs typeface="ＭＳ Ｐゴシック" pitchFamily="-65" charset="-128"/>
              </a:rPr>
              <a:t> To-Genkyo changes its color as more ammonia releases the meat. </a:t>
            </a:r>
          </a:p>
          <a:p>
            <a:pPr algn="ctr" eaLnBrk="1" hangingPunct="1">
              <a:spcBef>
                <a:spcPct val="0"/>
              </a:spcBef>
            </a:pPr>
            <a:r>
              <a:rPr lang="en-US">
                <a:ea typeface="ＭＳ Ｐゴシック" pitchFamily="-65" charset="-128"/>
                <a:cs typeface="ＭＳ Ｐゴシック" pitchFamily="-65" charset="-128"/>
              </a:rPr>
              <a:t>If you are not consumable, the bottom of the hourglass appears gray</a:t>
            </a:r>
            <a:endParaRPr lang="it-IT">
              <a:ea typeface="ＭＳ Ｐゴシック" pitchFamily="-65" charset="-128"/>
              <a:cs typeface="ＭＳ Ｐゴシック" pitchFamily="-65" charset="-128"/>
            </a:endParaRPr>
          </a:p>
        </p:txBody>
      </p:sp>
      <p:sp>
        <p:nvSpPr>
          <p:cNvPr id="60419" name="Segnaposto numero diapositiva 3"/>
          <p:cNvSpPr>
            <a:spLocks noGrp="1"/>
          </p:cNvSpPr>
          <p:nvPr>
            <p:ph type="sldNum" sz="quarter" idx="5"/>
          </p:nvPr>
        </p:nvSpPr>
        <p:spPr bwMode="auto">
          <a:noFill/>
          <a:ln>
            <a:miter lim="800000"/>
            <a:headEnd/>
            <a:tailEnd/>
          </a:ln>
        </p:spPr>
        <p:txBody>
          <a:bodyPr/>
          <a:lstStyle/>
          <a:p>
            <a:fld id="{A4C1AD37-73AA-6044-96F8-C853F60F0F01}" type="slidenum">
              <a:rPr lang="it-IT"/>
              <a:pPr/>
              <a:t>48</a:t>
            </a:fld>
            <a:endParaRPr lang="it-IT"/>
          </a:p>
        </p:txBody>
      </p:sp>
    </p:spTree>
    <p:extLst>
      <p:ext uri="{BB962C8B-B14F-4D97-AF65-F5344CB8AC3E}">
        <p14:creationId xmlns:p14="http://schemas.microsoft.com/office/powerpoint/2010/main" val="121173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p:cNvSpPr>
            <a:spLocks noGrp="1" noRot="1" noChangeAspect="1"/>
          </p:cNvSpPr>
          <p:nvPr>
            <p:ph type="sldImg"/>
          </p:nvPr>
        </p:nvSpPr>
        <p:spPr bwMode="auto">
          <a:noFill/>
          <a:ln>
            <a:solidFill>
              <a:srgbClr val="000000"/>
            </a:solidFill>
            <a:miter lim="800000"/>
            <a:headEnd/>
            <a:tailEnd/>
          </a:ln>
        </p:spPr>
      </p:sp>
      <p:sp>
        <p:nvSpPr>
          <p:cNvPr id="62466"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b="1" i="1">
                <a:ea typeface="ＭＳ Ｐゴシック" pitchFamily="-65" charset="-128"/>
                <a:cs typeface="ＭＳ Ｐゴシック" pitchFamily="-65" charset="-128"/>
              </a:rPr>
              <a:t>Tags RF (radio frequency), that contain intelligent electronic components that provide information on the identification of the product, date of packaging and price, offering many applications (Figure 5).</a:t>
            </a:r>
            <a:endParaRPr lang="it-IT">
              <a:ea typeface="ＭＳ Ｐゴシック" pitchFamily="-65" charset="-128"/>
              <a:cs typeface="ＭＳ Ｐゴシック" pitchFamily="-65" charset="-128"/>
            </a:endParaRPr>
          </a:p>
        </p:txBody>
      </p:sp>
      <p:sp>
        <p:nvSpPr>
          <p:cNvPr id="62467" name="Segnaposto numero diapositiva 3"/>
          <p:cNvSpPr>
            <a:spLocks noGrp="1"/>
          </p:cNvSpPr>
          <p:nvPr>
            <p:ph type="sldNum" sz="quarter" idx="5"/>
          </p:nvPr>
        </p:nvSpPr>
        <p:spPr bwMode="auto">
          <a:noFill/>
          <a:ln>
            <a:miter lim="800000"/>
            <a:headEnd/>
            <a:tailEnd/>
          </a:ln>
        </p:spPr>
        <p:txBody>
          <a:bodyPr/>
          <a:lstStyle/>
          <a:p>
            <a:fld id="{1715DC20-C319-E04C-BD8A-FC7B29402867}" type="slidenum">
              <a:rPr lang="it-IT"/>
              <a:pPr/>
              <a:t>49</a:t>
            </a:fld>
            <a:endParaRPr lang="it-IT"/>
          </a:p>
        </p:txBody>
      </p:sp>
    </p:spTree>
    <p:extLst>
      <p:ext uri="{BB962C8B-B14F-4D97-AF65-F5344CB8AC3E}">
        <p14:creationId xmlns:p14="http://schemas.microsoft.com/office/powerpoint/2010/main" val="1056166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p:spPr>
      </p:sp>
      <p:sp>
        <p:nvSpPr>
          <p:cNvPr id="64514"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b="1">
                <a:ea typeface="ＭＳ Ｐゴシック" pitchFamily="-65" charset="-128"/>
                <a:cs typeface="ＭＳ Ｐゴシック" pitchFamily="-65" charset="-128"/>
              </a:rPr>
              <a:t>Indicators of leaks (LI-Leak Indicators). Leak indicators based on oxygen and carbon dioxide can be used to monitor the quality of food (Figure 4). These indicators have a change of colour as a result of a chemical or enzymatic reaction by the presence or absence of these gases.</a:t>
            </a:r>
            <a:endParaRPr lang="it-IT">
              <a:ea typeface="ＭＳ Ｐゴシック" pitchFamily="-65" charset="-128"/>
              <a:cs typeface="ＭＳ Ｐゴシック" pitchFamily="-65" charset="-128"/>
            </a:endParaRPr>
          </a:p>
        </p:txBody>
      </p:sp>
      <p:sp>
        <p:nvSpPr>
          <p:cNvPr id="64515" name="Segnaposto numero diapositiva 3"/>
          <p:cNvSpPr>
            <a:spLocks noGrp="1"/>
          </p:cNvSpPr>
          <p:nvPr>
            <p:ph type="sldNum" sz="quarter" idx="5"/>
          </p:nvPr>
        </p:nvSpPr>
        <p:spPr bwMode="auto">
          <a:noFill/>
          <a:ln>
            <a:miter lim="800000"/>
            <a:headEnd/>
            <a:tailEnd/>
          </a:ln>
        </p:spPr>
        <p:txBody>
          <a:bodyPr/>
          <a:lstStyle/>
          <a:p>
            <a:fld id="{B55BB17E-A720-DC43-A9F2-E6C30DB5ECD7}" type="slidenum">
              <a:rPr lang="it-IT"/>
              <a:pPr/>
              <a:t>50</a:t>
            </a:fld>
            <a:endParaRPr lang="it-IT"/>
          </a:p>
        </p:txBody>
      </p:sp>
    </p:spTree>
    <p:extLst>
      <p:ext uri="{BB962C8B-B14F-4D97-AF65-F5344CB8AC3E}">
        <p14:creationId xmlns:p14="http://schemas.microsoft.com/office/powerpoint/2010/main" val="203128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Punto</a:t>
            </a:r>
            <a:r>
              <a:rPr lang="it-IT" baseline="0" dirty="0" smtClean="0"/>
              <a:t> di congelamento della carne è -1,1°C</a:t>
            </a:r>
          </a:p>
          <a:p>
            <a:r>
              <a:rPr lang="it-IT" baseline="0" dirty="0" smtClean="0"/>
              <a:t>-18°C surgelati (congelamento molto rapido con minori danni ai tessuti)</a:t>
            </a:r>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5</a:t>
            </a:fld>
            <a:endParaRPr lang="it-IT"/>
          </a:p>
        </p:txBody>
      </p:sp>
    </p:spTree>
    <p:extLst>
      <p:ext uri="{BB962C8B-B14F-4D97-AF65-F5344CB8AC3E}">
        <p14:creationId xmlns:p14="http://schemas.microsoft.com/office/powerpoint/2010/main" val="56614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smtClean="0"/>
              <a:t>Trattamento di </a:t>
            </a:r>
            <a:r>
              <a:rPr lang="it-IT" dirty="0" err="1" smtClean="0"/>
              <a:t>appertizzazione</a:t>
            </a:r>
            <a:r>
              <a:rPr lang="it-IT" dirty="0" smtClean="0"/>
              <a:t> ovvero sterilizzazione con il calore di alimenti in confezioni chiuse ermeticamente permette di ottenere prodotti stabili.</a:t>
            </a:r>
          </a:p>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54</a:t>
            </a:fld>
            <a:endParaRPr lang="it-IT"/>
          </a:p>
        </p:txBody>
      </p:sp>
    </p:spTree>
    <p:extLst>
      <p:ext uri="{BB962C8B-B14F-4D97-AF65-F5344CB8AC3E}">
        <p14:creationId xmlns:p14="http://schemas.microsoft.com/office/powerpoint/2010/main" val="1233206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63</a:t>
            </a:fld>
            <a:endParaRPr lang="it-IT"/>
          </a:p>
        </p:txBody>
      </p:sp>
    </p:spTree>
    <p:extLst>
      <p:ext uri="{BB962C8B-B14F-4D97-AF65-F5344CB8AC3E}">
        <p14:creationId xmlns:p14="http://schemas.microsoft.com/office/powerpoint/2010/main" val="1130363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smtClean="0"/>
              <a:t>Lardellatrice</a:t>
            </a:r>
            <a:r>
              <a:rPr lang="en-GB" dirty="0" smtClean="0"/>
              <a:t>:</a:t>
            </a:r>
            <a:r>
              <a:rPr lang="en-GB" baseline="0" dirty="0" smtClean="0"/>
              <a:t> </a:t>
            </a:r>
            <a:r>
              <a:rPr lang="en-GB" baseline="0" dirty="0" err="1" smtClean="0"/>
              <a:t>cubetti</a:t>
            </a:r>
            <a:r>
              <a:rPr lang="en-GB" baseline="0" dirty="0" smtClean="0"/>
              <a:t> </a:t>
            </a:r>
            <a:endParaRPr lang="en-GB"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71</a:t>
            </a:fld>
            <a:endParaRPr lang="it-IT"/>
          </a:p>
        </p:txBody>
      </p:sp>
    </p:spTree>
    <p:extLst>
      <p:ext uri="{BB962C8B-B14F-4D97-AF65-F5344CB8AC3E}">
        <p14:creationId xmlns:p14="http://schemas.microsoft.com/office/powerpoint/2010/main" val="549243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79</a:t>
            </a:fld>
            <a:endParaRPr lang="it-IT"/>
          </a:p>
        </p:txBody>
      </p:sp>
    </p:spTree>
    <p:extLst>
      <p:ext uri="{BB962C8B-B14F-4D97-AF65-F5344CB8AC3E}">
        <p14:creationId xmlns:p14="http://schemas.microsoft.com/office/powerpoint/2010/main" val="1373154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80</a:t>
            </a:fld>
            <a:endParaRPr lang="it-IT"/>
          </a:p>
        </p:txBody>
      </p:sp>
    </p:spTree>
    <p:extLst>
      <p:ext uri="{BB962C8B-B14F-4D97-AF65-F5344CB8AC3E}">
        <p14:creationId xmlns:p14="http://schemas.microsoft.com/office/powerpoint/2010/main" val="16496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0000" lnSpcReduction="20000"/>
          </a:bodyPr>
          <a:lstStyle/>
          <a:p>
            <a:r>
              <a:rPr lang="it-IT" dirty="0" smtClean="0"/>
              <a:t>Per la produzione di prosciutto crudo vengono utilizzati suini di 10-12 mesi di età con un peso elevato, compreso tra i 150 e i 180 Kg. Tali carni hanno un minore quantitativo di umidità, un’ottima copertura adiposa e una buona succosità. </a:t>
            </a:r>
          </a:p>
          <a:p>
            <a:r>
              <a:rPr lang="it-IT" dirty="0" err="1" smtClean="0"/>
              <a:t>•</a:t>
            </a:r>
            <a:r>
              <a:rPr lang="it-IT" dirty="0" smtClean="0"/>
              <a:t> I pezzi anatomici hanno un peso che varia tra i 10 e i 14 Kg.</a:t>
            </a:r>
            <a:br>
              <a:rPr lang="it-IT" dirty="0" smtClean="0"/>
            </a:br>
            <a:r>
              <a:rPr lang="it-IT" dirty="0" err="1" smtClean="0"/>
              <a:t>•</a:t>
            </a:r>
            <a:r>
              <a:rPr lang="it-IT" dirty="0" smtClean="0"/>
              <a:t> Le razze prevalenti sono la </a:t>
            </a:r>
            <a:r>
              <a:rPr lang="it-IT" dirty="0" err="1" smtClean="0"/>
              <a:t>Large</a:t>
            </a:r>
            <a:r>
              <a:rPr lang="it-IT" dirty="0" smtClean="0"/>
              <a:t> White o la </a:t>
            </a:r>
            <a:r>
              <a:rPr lang="it-IT" dirty="0" err="1" smtClean="0"/>
              <a:t>Landrace</a:t>
            </a:r>
            <a:r>
              <a:rPr lang="it-IT" dirty="0" smtClean="0"/>
              <a:t>, razze rustiche che </a:t>
            </a:r>
            <a:r>
              <a:rPr lang="it-IT" dirty="0" err="1" smtClean="0"/>
              <a:t>opportano</a:t>
            </a:r>
            <a:r>
              <a:rPr lang="it-IT" dirty="0" smtClean="0"/>
              <a:t> notevoli accrescimenti</a:t>
            </a:r>
            <a:br>
              <a:rPr lang="it-IT" dirty="0" smtClean="0"/>
            </a:br>
            <a:r>
              <a:rPr lang="it-IT" dirty="0" err="1" smtClean="0"/>
              <a:t>•</a:t>
            </a:r>
            <a:r>
              <a:rPr lang="it-IT" dirty="0" smtClean="0"/>
              <a:t> Numerosi hanno un </a:t>
            </a:r>
            <a:r>
              <a:rPr lang="it-IT" dirty="0" err="1" smtClean="0"/>
              <a:t>riconocsiemento</a:t>
            </a:r>
            <a:r>
              <a:rPr lang="it-IT" dirty="0" smtClean="0"/>
              <a:t>: </a:t>
            </a:r>
          </a:p>
          <a:p>
            <a:r>
              <a:rPr lang="it-IT" dirty="0" smtClean="0"/>
              <a:t> Prosciutto di Carpegna DOP</a:t>
            </a:r>
            <a:br>
              <a:rPr lang="it-IT" dirty="0" smtClean="0"/>
            </a:br>
            <a:r>
              <a:rPr lang="it-IT" dirty="0" smtClean="0"/>
              <a:t> Prosciutto di Modena DOP</a:t>
            </a:r>
            <a:br>
              <a:rPr lang="it-IT" dirty="0" smtClean="0"/>
            </a:br>
            <a:r>
              <a:rPr lang="it-IT" dirty="0" smtClean="0"/>
              <a:t> Prosciutto di Norcia IGP</a:t>
            </a:r>
            <a:br>
              <a:rPr lang="it-IT" dirty="0" smtClean="0"/>
            </a:br>
            <a:r>
              <a:rPr lang="it-IT" dirty="0" smtClean="0"/>
              <a:t> Prosciutto di Parma DOP</a:t>
            </a:r>
            <a:br>
              <a:rPr lang="it-IT" dirty="0" smtClean="0"/>
            </a:br>
            <a:r>
              <a:rPr lang="it-IT" dirty="0" smtClean="0"/>
              <a:t> Prosciutto di San Daniele DOP  Prosciutto Toscano DOP Processo produttivo: </a:t>
            </a:r>
          </a:p>
          <a:p>
            <a:r>
              <a:rPr lang="it-IT" dirty="0" smtClean="0"/>
              <a:t>Rifilatura della coscia di 12-14 Kg che ha una temperatura esterna di –5°C. Tale temperatura permette un taglio migliore della carne. </a:t>
            </a:r>
          </a:p>
          <a:p>
            <a:r>
              <a:rPr lang="it-IT" dirty="0" smtClean="0"/>
              <a:t>La coscia viene mossa bene e massaggiata in modo tale che fuoriesca il sangue residuo delle vene; la sua presenza in stagionatura provocherebbe cattivo odore. </a:t>
            </a:r>
          </a:p>
          <a:p>
            <a:r>
              <a:rPr lang="it-IT" dirty="0" smtClean="0"/>
              <a:t>Salatura dopo 30 minuti affinché la carne si scaldi ed il sale penetri meglio in essa. Viene utilizzato il sale grosso con aggiunta di salnitro, pepe, aglio, paprika, coriandolo e peperoncino già miscelati. Avviene solo nella parte dove c’è la carne scoperta. </a:t>
            </a:r>
          </a:p>
          <a:p>
            <a:r>
              <a:rPr lang="it-IT" dirty="0" smtClean="0"/>
              <a:t>Raffreddamento e stazionamento in cella a 4-6° </a:t>
            </a:r>
            <a:r>
              <a:rPr lang="it-IT" dirty="0" err="1" smtClean="0"/>
              <a:t>C</a:t>
            </a:r>
            <a:r>
              <a:rPr lang="it-IT" dirty="0" smtClean="0"/>
              <a:t> con </a:t>
            </a:r>
            <a:r>
              <a:rPr lang="it-IT" dirty="0" err="1" smtClean="0"/>
              <a:t>U.R.</a:t>
            </a:r>
            <a:r>
              <a:rPr lang="it-IT" dirty="0" smtClean="0"/>
              <a:t> 60-70%. Passati </a:t>
            </a:r>
            <a:r>
              <a:rPr lang="it-IT" dirty="0" err="1" smtClean="0"/>
              <a:t>3</a:t>
            </a:r>
            <a:r>
              <a:rPr lang="it-IT" dirty="0" smtClean="0"/>
              <a:t> giorni la coscia viene massaggiata per facilitare la </a:t>
            </a:r>
          </a:p>
          <a:p>
            <a:r>
              <a:rPr lang="it-IT" dirty="0" smtClean="0"/>
              <a:t>penetrazione del sale.</a:t>
            </a:r>
            <a:br>
              <a:rPr lang="it-IT" dirty="0" smtClean="0"/>
            </a:br>
            <a:r>
              <a:rPr lang="it-IT" dirty="0" smtClean="0"/>
              <a:t>Dopo </a:t>
            </a:r>
            <a:r>
              <a:rPr lang="it-IT" dirty="0" err="1" smtClean="0"/>
              <a:t>4</a:t>
            </a:r>
            <a:r>
              <a:rPr lang="it-IT" dirty="0" smtClean="0"/>
              <a:t> giorni salatura e massaggiatura. </a:t>
            </a:r>
          </a:p>
          <a:p>
            <a:r>
              <a:rPr lang="it-IT" dirty="0" smtClean="0"/>
              <a:t>Dopo 15 giorni la coscia viene appesa in aria in cella a 3-5°C. Lavaggio in acqua fredda dopo 20 giorni.</a:t>
            </a:r>
            <a:br>
              <a:rPr lang="it-IT" dirty="0" smtClean="0"/>
            </a:br>
            <a:r>
              <a:rPr lang="it-IT" dirty="0" smtClean="0"/>
              <a:t>Dopo 20 giorni viene segata l’</a:t>
            </a:r>
            <a:r>
              <a:rPr lang="it-IT" dirty="0" err="1" smtClean="0"/>
              <a:t>anchetta</a:t>
            </a:r>
            <a:r>
              <a:rPr lang="it-IT" dirty="0" smtClean="0"/>
              <a:t>, ovvero l’osso prominente. Lavaggio in acqua fredda dopo 10 giorni. </a:t>
            </a:r>
          </a:p>
          <a:p>
            <a:r>
              <a:rPr lang="it-IT" dirty="0" smtClean="0"/>
              <a:t>Dopo 30 giorni la coscia viene messa in cella di asciugatura a partire da 22° </a:t>
            </a:r>
            <a:r>
              <a:rPr lang="it-IT" dirty="0" err="1" smtClean="0"/>
              <a:t>C</a:t>
            </a:r>
            <a:r>
              <a:rPr lang="it-IT" dirty="0" smtClean="0"/>
              <a:t> con </a:t>
            </a:r>
            <a:r>
              <a:rPr lang="it-IT" dirty="0" err="1" smtClean="0"/>
              <a:t>U.R.</a:t>
            </a:r>
            <a:r>
              <a:rPr lang="it-IT" dirty="0" smtClean="0"/>
              <a:t> 85% per poi scendere gradualmente sino ai 16° C. </a:t>
            </a:r>
          </a:p>
          <a:p>
            <a:r>
              <a:rPr lang="it-IT" dirty="0" smtClean="0"/>
              <a:t>Dopo </a:t>
            </a:r>
            <a:r>
              <a:rPr lang="it-IT" dirty="0" err="1" smtClean="0"/>
              <a:t>7</a:t>
            </a:r>
            <a:r>
              <a:rPr lang="it-IT" dirty="0" smtClean="0"/>
              <a:t> giorni il prosciutto viene posto in cella di stagionatura a 16° </a:t>
            </a:r>
            <a:r>
              <a:rPr lang="it-IT" dirty="0" err="1" smtClean="0"/>
              <a:t>C</a:t>
            </a:r>
            <a:r>
              <a:rPr lang="it-IT" dirty="0" smtClean="0"/>
              <a:t> con </a:t>
            </a:r>
            <a:r>
              <a:rPr lang="it-IT" dirty="0" err="1" smtClean="0"/>
              <a:t>U.R.</a:t>
            </a:r>
            <a:r>
              <a:rPr lang="it-IT" dirty="0" smtClean="0"/>
              <a:t> 80%. </a:t>
            </a:r>
          </a:p>
          <a:p>
            <a:r>
              <a:rPr lang="it-IT" dirty="0" smtClean="0"/>
              <a:t>Trascorsi 30 giorni vi è la stuccatura nera, effettuata con sugna (grasso suino presente intorno al rene) aggiunta di un po’ d’acqua, sale, pepe. Tale stucco viene spalmato sulla parte scoperta della carne. </a:t>
            </a:r>
          </a:p>
          <a:p>
            <a:r>
              <a:rPr lang="it-IT" dirty="0" smtClean="0"/>
              <a:t>Dopo 30 giorni viene aggiunto uno strato leggero di stucco bianco (sugna pura) sempre sulla parte scoperta della carne, mentre sulla cotenna viene spalmato dell’olio. </a:t>
            </a:r>
          </a:p>
          <a:p>
            <a:r>
              <a:rPr lang="it-IT" dirty="0" smtClean="0"/>
              <a:t>Ulteriore aggiunta di uno strato leggero di stucco bianco dopo 40 giorni. Aggiunta di uno strato spesso di stucco bianco.</a:t>
            </a:r>
            <a:br>
              <a:rPr lang="it-IT" dirty="0" smtClean="0"/>
            </a:br>
            <a:r>
              <a:rPr lang="it-IT" dirty="0" smtClean="0"/>
              <a:t>Disosso e vendita.</a:t>
            </a:r>
            <a:br>
              <a:rPr lang="it-IT" dirty="0" smtClean="0"/>
            </a:br>
            <a:r>
              <a:rPr lang="it-IT" dirty="0" smtClean="0"/>
              <a:t>Il peso finale ha una calo del 27-32%. </a:t>
            </a:r>
          </a:p>
          <a:p>
            <a:r>
              <a:rPr lang="it-IT" dirty="0" smtClean="0"/>
              <a:t>Il processo produttivo ha la durata di 12 mesi dalla prima salatura sino alla stagionatura. Non vengono mai superati i 16 mesi in quanto il prodotto risulterebbe eccessivamente asciutto. </a:t>
            </a:r>
          </a:p>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88</a:t>
            </a:fld>
            <a:endParaRPr lang="it-IT"/>
          </a:p>
        </p:txBody>
      </p:sp>
    </p:spTree>
    <p:extLst>
      <p:ext uri="{BB962C8B-B14F-4D97-AF65-F5344CB8AC3E}">
        <p14:creationId xmlns:p14="http://schemas.microsoft.com/office/powerpoint/2010/main" val="236192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smtClean="0"/>
          </a:p>
          <a:p>
            <a:endParaRPr lang="it-IT" dirty="0" smtClean="0"/>
          </a:p>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89</a:t>
            </a:fld>
            <a:endParaRPr lang="it-IT"/>
          </a:p>
        </p:txBody>
      </p:sp>
    </p:spTree>
    <p:extLst>
      <p:ext uri="{BB962C8B-B14F-4D97-AF65-F5344CB8AC3E}">
        <p14:creationId xmlns:p14="http://schemas.microsoft.com/office/powerpoint/2010/main" val="1140609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40000" lnSpcReduction="20000"/>
          </a:bodyPr>
          <a:lstStyle/>
          <a:p>
            <a:pPr eaLnBrk="1" hangingPunct="1">
              <a:buFontTx/>
              <a:buNone/>
            </a:pPr>
            <a:r>
              <a:rPr lang="it-IT" sz="1200" dirty="0" smtClean="0">
                <a:latin typeface="Comic Sans MS" pitchFamily="-65" charset="0"/>
              </a:rPr>
              <a:t>Metodo di conservazione che sottopone l’alimento all’azione di certi componenti del fumo sprigionato dalla combustione di vegetali.</a:t>
            </a:r>
          </a:p>
          <a:p>
            <a:pPr eaLnBrk="1" hangingPunct="1">
              <a:buFontTx/>
              <a:buNone/>
            </a:pPr>
            <a:r>
              <a:rPr lang="it-IT" sz="1200" dirty="0" smtClean="0">
                <a:latin typeface="Comic Sans MS" pitchFamily="-65" charset="0"/>
              </a:rPr>
              <a:t>Nel fumo sono state identificate numerose sostanze chimiche che svolgono svariate attività</a:t>
            </a:r>
          </a:p>
          <a:p>
            <a:r>
              <a:rPr lang="it-IT" dirty="0" smtClean="0"/>
              <a:t>- Il fumo è il prodotto della combustione incompleta del legno ed è costituito da due fasi, un gas e gocce cariche (1-1</a:t>
            </a:r>
            <a:r>
              <a:rPr lang="it-IT" dirty="0" err="1" smtClean="0"/>
              <a:t>0 </a:t>
            </a:r>
            <a:r>
              <a:rPr lang="it-IT" dirty="0" smtClean="0"/>
              <a:t>ym)le due fasi scambiano in continuo</a:t>
            </a:r>
            <a:br>
              <a:rPr lang="it-IT" dirty="0" smtClean="0"/>
            </a:br>
            <a:r>
              <a:rPr lang="it-IT" dirty="0" smtClean="0"/>
              <a:t>- Si usano legni duri (olmo, quercia, nove, faggio ecc.; no resinosi) eventualmente con piant</a:t>
            </a:r>
            <a:r>
              <a:rPr lang="it-IT" dirty="0" err="1" smtClean="0"/>
              <a:t>e </a:t>
            </a:r>
            <a:r>
              <a:rPr lang="it-IT" dirty="0" smtClean="0"/>
              <a:t>aromaticheno legni verniciati, impregnati, incollati etc. </a:t>
            </a:r>
          </a:p>
          <a:p>
            <a:r>
              <a:rPr lang="it-IT" dirty="0" smtClean="0"/>
              <a:t>- Azione dovuta al calore (sino a 80 °C) unita alle sostanze del fumo (alcoli, aldeidi, acidi ecc.)</a:t>
            </a:r>
            <a:br>
              <a:rPr lang="it-IT" dirty="0" smtClean="0"/>
            </a:br>
            <a:r>
              <a:rPr lang="it-IT" dirty="0" smtClean="0"/>
              <a:t>- Leggera essicazione superficiale</a:t>
            </a:r>
            <a:br>
              <a:rPr lang="it-IT" dirty="0" smtClean="0"/>
            </a:br>
            <a:r>
              <a:rPr lang="it-IT" dirty="0" smtClean="0"/>
              <a:t>- Problemi sanitari per presenza di policiclici (3,4-benzopirene), </a:t>
            </a:r>
            <a:r>
              <a:rPr lang="it-IT" dirty="0" err="1" smtClean="0"/>
              <a:t>fenoli</a:t>
            </a:r>
            <a:r>
              <a:rPr lang="it-IT" dirty="0" smtClean="0"/>
              <a:t>, formaldeide ecc. usare temperature basse del fumo, usare involucri eliminabili (wurstel) , tempi brevi, usare carne già disidratata </a:t>
            </a:r>
          </a:p>
          <a:p>
            <a:pPr>
              <a:buFontTx/>
              <a:buChar char="-"/>
            </a:pPr>
            <a:r>
              <a:rPr lang="it-IT" dirty="0" smtClean="0"/>
              <a:t>Uso di fumo liquido </a:t>
            </a:r>
          </a:p>
          <a:p>
            <a:pPr eaLnBrk="1" hangingPunct="1">
              <a:lnSpc>
                <a:spcPct val="80000"/>
              </a:lnSpc>
              <a:buFontTx/>
              <a:buNone/>
            </a:pPr>
            <a:r>
              <a:rPr lang="it-IT" sz="2800" dirty="0" smtClean="0">
                <a:latin typeface="Comic Sans MS" pitchFamily="-65" charset="0"/>
              </a:rPr>
              <a:t>Attività batteriostatica:</a:t>
            </a:r>
          </a:p>
          <a:p>
            <a:pPr lvl="1" eaLnBrk="1" hangingPunct="1">
              <a:lnSpc>
                <a:spcPct val="80000"/>
              </a:lnSpc>
            </a:pPr>
            <a:r>
              <a:rPr lang="it-IT" sz="2400" dirty="0" smtClean="0">
                <a:latin typeface="Comic Sans MS" pitchFamily="-65" charset="0"/>
              </a:rPr>
              <a:t>Aldeidi (formaldeide)</a:t>
            </a:r>
          </a:p>
          <a:p>
            <a:pPr lvl="1" eaLnBrk="1" hangingPunct="1">
              <a:lnSpc>
                <a:spcPct val="80000"/>
              </a:lnSpc>
            </a:pPr>
            <a:r>
              <a:rPr lang="it-IT" sz="2400" dirty="0" smtClean="0">
                <a:latin typeface="Comic Sans MS" pitchFamily="-65" charset="0"/>
              </a:rPr>
              <a:t>Acidi organici (acido acetico, acido formico)</a:t>
            </a:r>
          </a:p>
          <a:p>
            <a:pPr lvl="1" eaLnBrk="1" hangingPunct="1">
              <a:lnSpc>
                <a:spcPct val="80000"/>
              </a:lnSpc>
            </a:pPr>
            <a:r>
              <a:rPr lang="it-IT" sz="2400" dirty="0" err="1" smtClean="0">
                <a:latin typeface="Comic Sans MS" pitchFamily="-65" charset="0"/>
              </a:rPr>
              <a:t>Fenoli</a:t>
            </a:r>
            <a:r>
              <a:rPr lang="it-IT" sz="2400" dirty="0" smtClean="0">
                <a:latin typeface="Comic Sans MS" pitchFamily="-65" charset="0"/>
              </a:rPr>
              <a:t>, pirogallolo, guaiacolo, </a:t>
            </a:r>
            <a:r>
              <a:rPr lang="it-IT" sz="2400" dirty="0" err="1" smtClean="0">
                <a:latin typeface="Comic Sans MS" pitchFamily="-65" charset="0"/>
              </a:rPr>
              <a:t>creosato</a:t>
            </a:r>
            <a:r>
              <a:rPr lang="it-IT" sz="2400" dirty="0" smtClean="0">
                <a:latin typeface="Comic Sans MS" pitchFamily="-65" charset="0"/>
              </a:rPr>
              <a:t>, alcoli</a:t>
            </a:r>
          </a:p>
          <a:p>
            <a:pPr lvl="1" eaLnBrk="1" hangingPunct="1">
              <a:lnSpc>
                <a:spcPct val="80000"/>
              </a:lnSpc>
            </a:pPr>
            <a:r>
              <a:rPr lang="it-IT" sz="2400" u="sng" dirty="0" smtClean="0">
                <a:latin typeface="Comic Sans MS" pitchFamily="-65" charset="0"/>
              </a:rPr>
              <a:t>Azione del calore (affumicamento a caldo)</a:t>
            </a:r>
          </a:p>
          <a:p>
            <a:pPr lvl="1" eaLnBrk="1" hangingPunct="1">
              <a:lnSpc>
                <a:spcPct val="80000"/>
              </a:lnSpc>
            </a:pPr>
            <a:r>
              <a:rPr lang="it-IT" sz="2400" u="sng" dirty="0" smtClean="0">
                <a:latin typeface="Comic Sans MS" pitchFamily="-65" charset="0"/>
              </a:rPr>
              <a:t>Azione del sale</a:t>
            </a:r>
          </a:p>
          <a:p>
            <a:pPr eaLnBrk="1" hangingPunct="1">
              <a:lnSpc>
                <a:spcPct val="80000"/>
              </a:lnSpc>
              <a:buFontTx/>
              <a:buNone/>
            </a:pPr>
            <a:r>
              <a:rPr lang="it-IT" sz="2800" dirty="0" smtClean="0">
                <a:latin typeface="Comic Sans MS" pitchFamily="-65" charset="0"/>
              </a:rPr>
              <a:t>Attività antiossidante:</a:t>
            </a:r>
          </a:p>
          <a:p>
            <a:pPr lvl="1" eaLnBrk="1" hangingPunct="1">
              <a:lnSpc>
                <a:spcPct val="80000"/>
              </a:lnSpc>
            </a:pPr>
            <a:r>
              <a:rPr lang="it-IT" sz="2400" dirty="0" smtClean="0">
                <a:latin typeface="Comic Sans MS" pitchFamily="-65" charset="0"/>
              </a:rPr>
              <a:t>Polifenoli e pirogalloli</a:t>
            </a:r>
          </a:p>
          <a:p>
            <a:pPr lvl="1" eaLnBrk="1" hangingPunct="1">
              <a:lnSpc>
                <a:spcPct val="80000"/>
              </a:lnSpc>
            </a:pPr>
            <a:r>
              <a:rPr lang="it-IT" sz="2400" dirty="0" smtClean="0">
                <a:latin typeface="Comic Sans MS" pitchFamily="-65" charset="0"/>
              </a:rPr>
              <a:t>Azione dell’acido ascorbico</a:t>
            </a:r>
          </a:p>
          <a:p>
            <a:pPr eaLnBrk="1" hangingPunct="1">
              <a:lnSpc>
                <a:spcPct val="80000"/>
              </a:lnSpc>
              <a:buFontTx/>
              <a:buNone/>
            </a:pPr>
            <a:r>
              <a:rPr lang="it-IT" sz="2800" dirty="0" smtClean="0">
                <a:latin typeface="Comic Sans MS" pitchFamily="-65" charset="0"/>
              </a:rPr>
              <a:t>Attività tintoriale</a:t>
            </a:r>
          </a:p>
          <a:p>
            <a:pPr eaLnBrk="1" hangingPunct="1">
              <a:lnSpc>
                <a:spcPct val="80000"/>
              </a:lnSpc>
              <a:buFontTx/>
              <a:buNone/>
            </a:pPr>
            <a:r>
              <a:rPr lang="it-IT" sz="2800" dirty="0" smtClean="0">
                <a:latin typeface="Comic Sans MS" pitchFamily="-65" charset="0"/>
              </a:rPr>
              <a:t>Attività aromatizzante</a:t>
            </a:r>
          </a:p>
          <a:p>
            <a:pPr eaLnBrk="1" hangingPunct="1">
              <a:lnSpc>
                <a:spcPct val="80000"/>
              </a:lnSpc>
              <a:buFontTx/>
              <a:buNone/>
            </a:pPr>
            <a:r>
              <a:rPr lang="it-IT" sz="2800" dirty="0" smtClean="0">
                <a:latin typeface="Comic Sans MS" pitchFamily="-65" charset="0"/>
              </a:rPr>
              <a:t>Attività cancerogena</a:t>
            </a:r>
          </a:p>
          <a:p>
            <a:pPr>
              <a:buFontTx/>
              <a:buNone/>
            </a:pPr>
            <a:endParaRPr lang="it-IT" dirty="0" smtClean="0"/>
          </a:p>
          <a:p>
            <a:pPr lvl="1" algn="ctr" eaLnBrk="1" hangingPunct="1">
              <a:buFontTx/>
              <a:buNone/>
            </a:pPr>
            <a:r>
              <a:rPr lang="it-IT" b="1" dirty="0" smtClean="0">
                <a:latin typeface="Comic Sans MS" pitchFamily="-65" charset="0"/>
              </a:rPr>
              <a:t>Affumicamento a caldo:</a:t>
            </a:r>
            <a:r>
              <a:rPr lang="it-IT" sz="2400" dirty="0" smtClean="0">
                <a:latin typeface="Comic Sans MS" pitchFamily="-65" charset="0"/>
              </a:rPr>
              <a:t> </a:t>
            </a:r>
          </a:p>
          <a:p>
            <a:pPr lvl="1" eaLnBrk="1" hangingPunct="1">
              <a:buFontTx/>
              <a:buNone/>
            </a:pPr>
            <a:r>
              <a:rPr lang="it-IT" sz="2400" dirty="0" smtClean="0">
                <a:latin typeface="Comic Sans MS" pitchFamily="-65" charset="0"/>
              </a:rPr>
              <a:t>Partendo da 50°C per arrestare il processo a 80°C (70-75°C a cuore del prodotto) in poche ore.</a:t>
            </a:r>
          </a:p>
          <a:p>
            <a:pPr lvl="1" eaLnBrk="1" hangingPunct="1">
              <a:buFontTx/>
              <a:buNone/>
            </a:pPr>
            <a:r>
              <a:rPr lang="it-IT" sz="2400" dirty="0" smtClean="0">
                <a:latin typeface="Comic Sans MS" pitchFamily="-65" charset="0"/>
              </a:rPr>
              <a:t>Evitare l’essiccamento superficiale immettendo nell’affumicatore anche vapore.</a:t>
            </a:r>
          </a:p>
          <a:p>
            <a:pPr lvl="1" algn="ctr" eaLnBrk="1" hangingPunct="1">
              <a:buFontTx/>
              <a:buNone/>
            </a:pPr>
            <a:r>
              <a:rPr lang="it-IT" b="1" dirty="0" smtClean="0">
                <a:latin typeface="Comic Sans MS" pitchFamily="-65" charset="0"/>
              </a:rPr>
              <a:t>Affumicamento a freddo:</a:t>
            </a:r>
          </a:p>
          <a:p>
            <a:pPr lvl="1" eaLnBrk="1" hangingPunct="1">
              <a:buFontTx/>
              <a:buNone/>
            </a:pPr>
            <a:r>
              <a:rPr lang="it-IT" sz="2400" dirty="0" smtClean="0">
                <a:latin typeface="Comic Sans MS" pitchFamily="-65" charset="0"/>
              </a:rPr>
              <a:t>Temperatura non superiore a 25°C per alcuni giorni. Fumo agisce più lentamente e con maggiore penetrazione.</a:t>
            </a:r>
          </a:p>
          <a:p>
            <a:pPr lvl="1" algn="ctr" eaLnBrk="1" hangingPunct="1">
              <a:buFontTx/>
              <a:buNone/>
            </a:pPr>
            <a:r>
              <a:rPr lang="it-IT" sz="2400" b="1" dirty="0" smtClean="0">
                <a:latin typeface="Comic Sans MS" pitchFamily="-65" charset="0"/>
              </a:rPr>
              <a:t>Fumo liquido</a:t>
            </a:r>
          </a:p>
          <a:p>
            <a:pPr eaLnBrk="1" hangingPunct="1">
              <a:buFontTx/>
              <a:buNone/>
            </a:pPr>
            <a:endParaRPr lang="it-IT" sz="1200" dirty="0" smtClean="0">
              <a:latin typeface="Comic Sans MS" pitchFamily="-65" charset="0"/>
            </a:endParaRPr>
          </a:p>
          <a:p>
            <a:pPr marL="990600" lvl="1" indent="-533400" eaLnBrk="1" hangingPunct="1">
              <a:lnSpc>
                <a:spcPct val="90000"/>
              </a:lnSpc>
              <a:buFontTx/>
              <a:buNone/>
            </a:pPr>
            <a:r>
              <a:rPr lang="it-IT" sz="2400" dirty="0" smtClean="0">
                <a:latin typeface="Comic Sans MS" pitchFamily="-65" charset="0"/>
              </a:rPr>
              <a:t>Per evitare la produzione di sostanze pericolose della combustione (idrocarburi aromatici) la combustione avviene in sale diverse da quella di affumicatura. </a:t>
            </a:r>
          </a:p>
          <a:p>
            <a:pPr marL="990600" lvl="1" indent="-533400" eaLnBrk="1" hangingPunct="1">
              <a:lnSpc>
                <a:spcPct val="90000"/>
              </a:lnSpc>
              <a:buFontTx/>
              <a:buNone/>
            </a:pPr>
            <a:r>
              <a:rPr lang="it-IT" sz="2400" dirty="0" smtClean="0">
                <a:latin typeface="Comic Sans MS" pitchFamily="-65" charset="0"/>
              </a:rPr>
              <a:t>Il fumo sprigionato viene fatto condensare e quindi riscaldato con resistenze e immesso nelle celle di affumicatura mediante aria forzata.</a:t>
            </a:r>
          </a:p>
          <a:p>
            <a:pPr marL="990600" lvl="1" indent="-533400" eaLnBrk="1" hangingPunct="1">
              <a:lnSpc>
                <a:spcPct val="90000"/>
              </a:lnSpc>
              <a:buFontTx/>
              <a:buNone/>
            </a:pPr>
            <a:r>
              <a:rPr lang="it-IT" sz="2400" dirty="0" smtClean="0">
                <a:latin typeface="Comic Sans MS" pitchFamily="-65" charset="0"/>
              </a:rPr>
              <a:t>Per evitare la produzione di sostanze oncogene da combustione la produzione del fumo può avvenire anche per:</a:t>
            </a:r>
          </a:p>
          <a:p>
            <a:pPr marL="1371600" lvl="2" indent="-457200" eaLnBrk="1" hangingPunct="1">
              <a:lnSpc>
                <a:spcPct val="90000"/>
              </a:lnSpc>
            </a:pPr>
            <a:r>
              <a:rPr lang="it-IT" sz="2000" dirty="0" smtClean="0">
                <a:latin typeface="Comic Sans MS" pitchFamily="-65" charset="0"/>
              </a:rPr>
              <a:t>Attrito</a:t>
            </a:r>
          </a:p>
          <a:p>
            <a:pPr marL="1371600" lvl="2" indent="-457200" eaLnBrk="1" hangingPunct="1">
              <a:lnSpc>
                <a:spcPct val="90000"/>
              </a:lnSpc>
            </a:pPr>
            <a:r>
              <a:rPr lang="it-IT" sz="2000" dirty="0" smtClean="0">
                <a:latin typeface="Comic Sans MS" pitchFamily="-65" charset="0"/>
              </a:rPr>
              <a:t>Fluidificazione</a:t>
            </a:r>
          </a:p>
          <a:p>
            <a:pPr eaLnBrk="1" hangingPunct="1">
              <a:buFontTx/>
              <a:buNone/>
            </a:pPr>
            <a:endParaRPr lang="it-IT" sz="1200" dirty="0" smtClean="0">
              <a:latin typeface="Comic Sans MS" pitchFamily="-65" charset="0"/>
            </a:endParaRPr>
          </a:p>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92</a:t>
            </a:fld>
            <a:endParaRPr lang="it-IT"/>
          </a:p>
        </p:txBody>
      </p:sp>
    </p:spTree>
    <p:extLst>
      <p:ext uri="{BB962C8B-B14F-4D97-AF65-F5344CB8AC3E}">
        <p14:creationId xmlns:p14="http://schemas.microsoft.com/office/powerpoint/2010/main" val="179174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buNone/>
            </a:pPr>
            <a:r>
              <a:rPr lang="it-IT" dirty="0" smtClean="0"/>
              <a:t>Acqua 70-80% ( a</a:t>
            </a:r>
            <a:r>
              <a:rPr lang="it-IT" baseline="-25000" dirty="0" smtClean="0"/>
              <a:t>w</a:t>
            </a:r>
            <a:r>
              <a:rPr lang="it-IT" dirty="0" smtClean="0"/>
              <a:t>=0.99%)</a:t>
            </a:r>
            <a:endParaRPr lang="it-IT" baseline="-25000" dirty="0" smtClean="0"/>
          </a:p>
          <a:p>
            <a:pPr>
              <a:buNone/>
            </a:pPr>
            <a:r>
              <a:rPr lang="it-IT" dirty="0" smtClean="0"/>
              <a:t>Le carni dei diversi animali hanno caratteristiche </a:t>
            </a:r>
            <a:r>
              <a:rPr lang="it-IT" dirty="0" err="1" smtClean="0"/>
              <a:t>fisico-chimiche</a:t>
            </a:r>
            <a:r>
              <a:rPr lang="it-IT" dirty="0" smtClean="0"/>
              <a:t> fra loro differenti, così come le carni di uno stesso animale a un diverso stadio della crescita. In termini generali, la parte muscolare di un mammifero adulto è costituita da circa il 75% di acqua, il 19% di </a:t>
            </a:r>
            <a:r>
              <a:rPr lang="it-IT" dirty="0" smtClean="0">
                <a:hlinkClick r:id="rId3" tooltip="Proteine"/>
              </a:rPr>
              <a:t>proteine</a:t>
            </a:r>
            <a:r>
              <a:rPr lang="it-IT" dirty="0" smtClean="0"/>
              <a:t>, 2,5% di grasso intramuscolare, 1,2% di </a:t>
            </a:r>
            <a:r>
              <a:rPr lang="it-IT" dirty="0" smtClean="0">
                <a:hlinkClick r:id="rId4" tooltip="Carboidrati"/>
              </a:rPr>
              <a:t>carboidrati</a:t>
            </a:r>
            <a:r>
              <a:rPr lang="it-IT" dirty="0" smtClean="0"/>
              <a:t> e 2,3% di sostanze solubili non proteiche (</a:t>
            </a:r>
            <a:r>
              <a:rPr lang="it-IT" dirty="0" smtClean="0">
                <a:hlinkClick r:id="rId5" tooltip="Composti azotati (la pagina non esiste)"/>
              </a:rPr>
              <a:t>composti azotati</a:t>
            </a:r>
            <a:r>
              <a:rPr lang="it-IT" dirty="0" smtClean="0"/>
              <a:t>, </a:t>
            </a:r>
            <a:r>
              <a:rPr lang="it-IT" dirty="0" smtClean="0">
                <a:hlinkClick r:id="rId6" tooltip="Creatinina"/>
              </a:rPr>
              <a:t>creatinina</a:t>
            </a:r>
            <a:r>
              <a:rPr lang="it-IT" dirty="0" smtClean="0"/>
              <a:t>, inosina </a:t>
            </a:r>
            <a:r>
              <a:rPr lang="it-IT" dirty="0" err="1" smtClean="0"/>
              <a:t>monofosfato</a:t>
            </a:r>
            <a:r>
              <a:rPr lang="it-IT" dirty="0" smtClean="0"/>
              <a:t>, </a:t>
            </a:r>
            <a:r>
              <a:rPr lang="it-IT" dirty="0" smtClean="0">
                <a:hlinkClick r:id="rId7" tooltip="Aminoacidi"/>
              </a:rPr>
              <a:t>aminoacidi</a:t>
            </a:r>
            <a:r>
              <a:rPr lang="it-IT" dirty="0" smtClean="0"/>
              <a:t> e composti minerali inorganici), oltre a vitamine </a:t>
            </a:r>
            <a:r>
              <a:rPr lang="it-IT" dirty="0" err="1" smtClean="0"/>
              <a:t>lipo-</a:t>
            </a:r>
            <a:r>
              <a:rPr lang="it-IT" dirty="0" smtClean="0"/>
              <a:t> e idrosolubili, trascurabili in termini quantitativi.</a:t>
            </a:r>
            <a:r>
              <a:rPr lang="it-IT" baseline="30000" dirty="0" smtClean="0">
                <a:hlinkClick r:id="rId8"/>
              </a:rPr>
              <a:t>[3]</a:t>
            </a:r>
            <a:r>
              <a:rPr lang="it-IT" dirty="0" smtClean="0"/>
              <a:t>.</a:t>
            </a:r>
          </a:p>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7</a:t>
            </a:fld>
            <a:endParaRPr lang="it-IT"/>
          </a:p>
        </p:txBody>
      </p:sp>
    </p:spTree>
    <p:extLst>
      <p:ext uri="{BB962C8B-B14F-4D97-AF65-F5344CB8AC3E}">
        <p14:creationId xmlns:p14="http://schemas.microsoft.com/office/powerpoint/2010/main" val="65979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a:t>
            </a:r>
            <a:r>
              <a:rPr lang="it-IT" baseline="0" dirty="0" smtClean="0"/>
              <a:t> processo va avanti </a:t>
            </a:r>
            <a:r>
              <a:rPr lang="it-IT" baseline="0" dirty="0" err="1" smtClean="0"/>
              <a:t>finchè</a:t>
            </a:r>
            <a:r>
              <a:rPr lang="it-IT" baseline="0" dirty="0" smtClean="0"/>
              <a:t> c’è zucchero oppure quando il </a:t>
            </a:r>
            <a:r>
              <a:rPr lang="it-IT" baseline="0" dirty="0" err="1" smtClean="0"/>
              <a:t>pH</a:t>
            </a:r>
            <a:r>
              <a:rPr lang="it-IT" baseline="0" dirty="0" smtClean="0"/>
              <a:t> è talmente basso che gli enzimi coinvolti non riescono più a funzionare.</a:t>
            </a:r>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9</a:t>
            </a:fld>
            <a:endParaRPr lang="it-IT"/>
          </a:p>
        </p:txBody>
      </p:sp>
    </p:spTree>
    <p:extLst>
      <p:ext uri="{BB962C8B-B14F-4D97-AF65-F5344CB8AC3E}">
        <p14:creationId xmlns:p14="http://schemas.microsoft.com/office/powerpoint/2010/main" val="1712002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10</a:t>
            </a:fld>
            <a:endParaRPr lang="it-IT"/>
          </a:p>
        </p:txBody>
      </p:sp>
    </p:spTree>
    <p:extLst>
      <p:ext uri="{BB962C8B-B14F-4D97-AF65-F5344CB8AC3E}">
        <p14:creationId xmlns:p14="http://schemas.microsoft.com/office/powerpoint/2010/main" val="1659301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smtClean="0"/>
              <a:t>Dopo</a:t>
            </a:r>
            <a:r>
              <a:rPr lang="en-GB" dirty="0" smtClean="0"/>
              <a:t> </a:t>
            </a:r>
            <a:r>
              <a:rPr lang="en-GB" dirty="0" err="1" smtClean="0"/>
              <a:t>il</a:t>
            </a:r>
            <a:r>
              <a:rPr lang="en-GB" dirty="0" smtClean="0"/>
              <a:t> rigor mortis </a:t>
            </a:r>
            <a:r>
              <a:rPr lang="en-GB" dirty="0" err="1" smtClean="0"/>
              <a:t>comincia</a:t>
            </a:r>
            <a:r>
              <a:rPr lang="en-GB" baseline="0" dirty="0" smtClean="0"/>
              <a:t> </a:t>
            </a:r>
            <a:r>
              <a:rPr lang="en-GB" baseline="0" dirty="0" err="1" smtClean="0"/>
              <a:t>il</a:t>
            </a:r>
            <a:r>
              <a:rPr lang="en-GB" baseline="0" dirty="0" smtClean="0"/>
              <a:t> </a:t>
            </a:r>
            <a:r>
              <a:rPr lang="en-GB" baseline="0" dirty="0" err="1" smtClean="0"/>
              <a:t>processo</a:t>
            </a:r>
            <a:r>
              <a:rPr lang="en-GB" baseline="0" dirty="0" smtClean="0"/>
              <a:t> di </a:t>
            </a:r>
            <a:r>
              <a:rPr lang="en-GB" baseline="0" dirty="0" err="1" smtClean="0"/>
              <a:t>proteolisi</a:t>
            </a:r>
            <a:r>
              <a:rPr lang="en-GB" baseline="0" dirty="0" smtClean="0"/>
              <a:t> da parte </a:t>
            </a:r>
            <a:r>
              <a:rPr lang="en-GB" baseline="0" dirty="0" err="1" smtClean="0"/>
              <a:t>degli</a:t>
            </a:r>
            <a:r>
              <a:rPr lang="en-GB" baseline="0" dirty="0" smtClean="0"/>
              <a:t> </a:t>
            </a:r>
            <a:r>
              <a:rPr lang="en-GB" baseline="0" dirty="0" err="1" smtClean="0"/>
              <a:t>enzimi</a:t>
            </a:r>
            <a:r>
              <a:rPr lang="en-GB" baseline="0" dirty="0" smtClean="0"/>
              <a:t>. </a:t>
            </a:r>
            <a:r>
              <a:rPr lang="en-GB" baseline="0" dirty="0" err="1" smtClean="0"/>
              <a:t>Degradazione</a:t>
            </a:r>
            <a:r>
              <a:rPr lang="en-GB" baseline="0" dirty="0" smtClean="0"/>
              <a:t> </a:t>
            </a:r>
            <a:r>
              <a:rPr lang="en-GB" baseline="0" dirty="0" err="1" smtClean="0"/>
              <a:t>enzimatica</a:t>
            </a:r>
            <a:r>
              <a:rPr lang="en-GB" baseline="0" dirty="0" smtClean="0"/>
              <a:t> </a:t>
            </a:r>
            <a:r>
              <a:rPr lang="en-GB" baseline="0" dirty="0" err="1" smtClean="0"/>
              <a:t>dei</a:t>
            </a:r>
            <a:r>
              <a:rPr lang="en-GB" baseline="0" dirty="0" smtClean="0"/>
              <a:t> </a:t>
            </a:r>
            <a:r>
              <a:rPr lang="en-GB" baseline="0" dirty="0" err="1" smtClean="0"/>
              <a:t>filamenti</a:t>
            </a:r>
            <a:r>
              <a:rPr lang="en-GB" baseline="0" dirty="0" smtClean="0"/>
              <a:t> con </a:t>
            </a:r>
            <a:r>
              <a:rPr lang="en-GB" baseline="0" dirty="0" err="1" smtClean="0"/>
              <a:t>conseguente</a:t>
            </a:r>
            <a:r>
              <a:rPr lang="en-GB" baseline="0" dirty="0" smtClean="0"/>
              <a:t> </a:t>
            </a:r>
            <a:r>
              <a:rPr lang="en-GB" baseline="0" dirty="0" err="1" smtClean="0"/>
              <a:t>rilascio</a:t>
            </a:r>
            <a:r>
              <a:rPr lang="en-GB" baseline="0" dirty="0" smtClean="0"/>
              <a:t> </a:t>
            </a:r>
            <a:r>
              <a:rPr lang="en-GB" baseline="0" dirty="0" err="1" smtClean="0"/>
              <a:t>della</a:t>
            </a:r>
            <a:r>
              <a:rPr lang="en-GB" baseline="0" dirty="0" smtClean="0"/>
              <a:t> </a:t>
            </a:r>
            <a:r>
              <a:rPr lang="en-GB" baseline="0" dirty="0" err="1" smtClean="0"/>
              <a:t>fibra</a:t>
            </a:r>
            <a:r>
              <a:rPr lang="en-GB" baseline="0" dirty="0" smtClean="0"/>
              <a:t> </a:t>
            </a:r>
            <a:r>
              <a:rPr lang="en-GB" baseline="0" dirty="0" err="1" smtClean="0"/>
              <a:t>contrattile</a:t>
            </a:r>
            <a:r>
              <a:rPr lang="en-GB" baseline="0" smtClean="0"/>
              <a:t>. </a:t>
            </a:r>
            <a:endParaRPr lang="en-GB"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11</a:t>
            </a:fld>
            <a:endParaRPr lang="it-IT"/>
          </a:p>
        </p:txBody>
      </p:sp>
    </p:spTree>
    <p:extLst>
      <p:ext uri="{BB962C8B-B14F-4D97-AF65-F5344CB8AC3E}">
        <p14:creationId xmlns:p14="http://schemas.microsoft.com/office/powerpoint/2010/main" val="1274624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Chianino</a:t>
            </a:r>
            <a:r>
              <a:rPr lang="it-IT" baseline="0" dirty="0" smtClean="0"/>
              <a:t> quasi 40gg 21 gg</a:t>
            </a:r>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13</a:t>
            </a:fld>
            <a:endParaRPr lang="it-IT"/>
          </a:p>
        </p:txBody>
      </p:sp>
    </p:spTree>
    <p:extLst>
      <p:ext uri="{BB962C8B-B14F-4D97-AF65-F5344CB8AC3E}">
        <p14:creationId xmlns:p14="http://schemas.microsoft.com/office/powerpoint/2010/main" val="160612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Porcine</a:t>
            </a:r>
            <a:r>
              <a:rPr lang="it-IT" baseline="0" dirty="0" smtClean="0"/>
              <a:t> stress sindrome </a:t>
            </a:r>
          </a:p>
          <a:p>
            <a:r>
              <a:rPr lang="it-IT" baseline="0" dirty="0" smtClean="0"/>
              <a:t>Ipertermia maligna</a:t>
            </a:r>
          </a:p>
          <a:p>
            <a:r>
              <a:rPr lang="it-IT" baseline="0" dirty="0" smtClean="0"/>
              <a:t>FREEDOM FOOD </a:t>
            </a:r>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15</a:t>
            </a:fld>
            <a:endParaRPr lang="it-IT"/>
          </a:p>
        </p:txBody>
      </p:sp>
    </p:spTree>
    <p:extLst>
      <p:ext uri="{BB962C8B-B14F-4D97-AF65-F5344CB8AC3E}">
        <p14:creationId xmlns:p14="http://schemas.microsoft.com/office/powerpoint/2010/main" val="123807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Misurazione del </a:t>
            </a:r>
            <a:r>
              <a:rPr lang="it-IT" dirty="0" err="1" smtClean="0"/>
              <a:t>Ph</a:t>
            </a:r>
            <a:r>
              <a:rPr lang="it-IT" dirty="0" smtClean="0"/>
              <a:t> 45 minuti post </a:t>
            </a:r>
            <a:r>
              <a:rPr lang="it-IT" dirty="0" err="1" smtClean="0"/>
              <a:t>mortem</a:t>
            </a:r>
            <a:r>
              <a:rPr lang="it-IT" dirty="0" smtClean="0"/>
              <a:t> o il colore dopo 24h</a:t>
            </a:r>
          </a:p>
          <a:p>
            <a:pPr marL="0" marR="0" indent="0" algn="l" defTabSz="4572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Il </a:t>
            </a:r>
            <a:r>
              <a:rPr lang="it-IT" sz="1200" kern="1200" dirty="0" err="1" smtClean="0">
                <a:solidFill>
                  <a:schemeClr val="tx1"/>
                </a:solidFill>
                <a:effectLst/>
                <a:latin typeface="+mn-lt"/>
                <a:ea typeface="+mn-ea"/>
                <a:cs typeface="+mn-cs"/>
              </a:rPr>
              <a:t>pH</a:t>
            </a:r>
            <a:r>
              <a:rPr lang="it-IT" sz="1200" kern="1200" dirty="0" smtClean="0">
                <a:solidFill>
                  <a:schemeClr val="tx1"/>
                </a:solidFill>
                <a:effectLst/>
                <a:latin typeface="+mn-lt"/>
                <a:ea typeface="+mn-ea"/>
                <a:cs typeface="+mn-cs"/>
              </a:rPr>
              <a:t> muscolare basso e la temperatura alta causano la denaturazione di alcune strutture proteiche, così da compromettere la normale capacità di ritenzione idrica e alle superfici di taglio geme essudato. L’aspetto chiaro è dovuto al basso volume </a:t>
            </a:r>
            <a:r>
              <a:rPr lang="it-IT" sz="1200" kern="1200" dirty="0" err="1" smtClean="0">
                <a:solidFill>
                  <a:schemeClr val="tx1"/>
                </a:solidFill>
                <a:effectLst/>
                <a:latin typeface="+mn-lt"/>
                <a:ea typeface="+mn-ea"/>
                <a:cs typeface="+mn-cs"/>
              </a:rPr>
              <a:t>miofibrillare</a:t>
            </a:r>
            <a:r>
              <a:rPr lang="it-IT" sz="1200" kern="1200" dirty="0" smtClean="0">
                <a:solidFill>
                  <a:schemeClr val="tx1"/>
                </a:solidFill>
                <a:effectLst/>
                <a:latin typeface="+mn-lt"/>
                <a:ea typeface="+mn-ea"/>
                <a:cs typeface="+mn-cs"/>
              </a:rPr>
              <a:t>, che ha un'alta capacità di disperdere la luce. La luce incidente viene ad essere dispersa riportando il colore della mioglobina ossigenata, </a:t>
            </a:r>
            <a:r>
              <a:rPr lang="it-IT" sz="1200" kern="1200" dirty="0" err="1" smtClean="0">
                <a:solidFill>
                  <a:schemeClr val="tx1"/>
                </a:solidFill>
                <a:effectLst/>
                <a:latin typeface="+mn-lt"/>
                <a:ea typeface="+mn-ea"/>
                <a:cs typeface="+mn-cs"/>
              </a:rPr>
              <a:t>piu</a:t>
            </a:r>
            <a:r>
              <a:rPr lang="it-IT" sz="1200" kern="1200" dirty="0" smtClean="0">
                <a:solidFill>
                  <a:schemeClr val="tx1"/>
                </a:solidFill>
                <a:effectLst/>
                <a:latin typeface="+mn-lt"/>
                <a:ea typeface="+mn-ea"/>
                <a:cs typeface="+mn-cs"/>
              </a:rPr>
              <a:t>̀ superficiale. </a:t>
            </a:r>
            <a:r>
              <a:rPr lang="it-IT" sz="1200" kern="1200" dirty="0" err="1" smtClean="0">
                <a:solidFill>
                  <a:schemeClr val="tx1"/>
                </a:solidFill>
                <a:effectLst/>
                <a:latin typeface="+mn-lt"/>
                <a:ea typeface="+mn-ea"/>
                <a:cs typeface="+mn-cs"/>
              </a:rPr>
              <a:t>Puo</a:t>
            </a:r>
            <a:r>
              <a:rPr lang="it-IT" sz="1200" kern="1200" dirty="0" smtClean="0">
                <a:solidFill>
                  <a:schemeClr val="tx1"/>
                </a:solidFill>
                <a:effectLst/>
                <a:latin typeface="+mn-lt"/>
                <a:ea typeface="+mn-ea"/>
                <a:cs typeface="+mn-cs"/>
              </a:rPr>
              <a:t>̀ contribuire al colore chiaro la precipitazione delle proteine.</a:t>
            </a:r>
            <a:br>
              <a:rPr lang="it-IT" sz="1200" kern="1200" dirty="0" smtClean="0">
                <a:solidFill>
                  <a:schemeClr val="tx1"/>
                </a:solidFill>
                <a:effectLst/>
                <a:latin typeface="+mn-lt"/>
                <a:ea typeface="+mn-ea"/>
                <a:cs typeface="+mn-cs"/>
              </a:rPr>
            </a:br>
            <a:endParaRPr lang="it-IT" dirty="0" smtClean="0"/>
          </a:p>
          <a:p>
            <a:endParaRPr lang="it-IT" dirty="0"/>
          </a:p>
        </p:txBody>
      </p:sp>
      <p:sp>
        <p:nvSpPr>
          <p:cNvPr id="4" name="Segnaposto numero diapositiva 3"/>
          <p:cNvSpPr>
            <a:spLocks noGrp="1"/>
          </p:cNvSpPr>
          <p:nvPr>
            <p:ph type="sldNum" sz="quarter" idx="10"/>
          </p:nvPr>
        </p:nvSpPr>
        <p:spPr/>
        <p:txBody>
          <a:bodyPr/>
          <a:lstStyle/>
          <a:p>
            <a:fld id="{CC0CD2A7-3CFE-6D47-98DD-B4BE49B7B2E6}" type="slidenum">
              <a:rPr lang="it-IT" smtClean="0"/>
              <a:pPr/>
              <a:t>16</a:t>
            </a:fld>
            <a:endParaRPr lang="it-IT"/>
          </a:p>
        </p:txBody>
      </p:sp>
    </p:spTree>
    <p:extLst>
      <p:ext uri="{BB962C8B-B14F-4D97-AF65-F5344CB8AC3E}">
        <p14:creationId xmlns:p14="http://schemas.microsoft.com/office/powerpoint/2010/main" val="141265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F915C82-E88D-6946-8A98-902DC0BF9DD1}" type="datetimeFigureOut">
              <a:rPr lang="it-IT" smtClean="0"/>
              <a:pPr/>
              <a:t>24/10/18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F915C82-E88D-6946-8A98-902DC0BF9DD1}" type="datetimeFigureOut">
              <a:rPr lang="it-IT" smtClean="0"/>
              <a:pPr/>
              <a:t>24/10/18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F915C82-E88D-6946-8A98-902DC0BF9DD1}" type="datetimeFigureOut">
              <a:rPr lang="it-IT" smtClean="0"/>
              <a:pPr/>
              <a:t>24/10/18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FD9E8170-87C9-E945-9E5A-24BF73F515D8}"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117600" y="609600"/>
            <a:ext cx="6908800" cy="1143000"/>
          </a:xfrm>
        </p:spPr>
        <p:txBody>
          <a:bodyPr/>
          <a:lstStyle/>
          <a:p>
            <a:r>
              <a:rPr lang="it-IT" smtClean="0"/>
              <a:t>Fare clic per modificare stile</a:t>
            </a:r>
            <a:endParaRPr lang="it-IT"/>
          </a:p>
        </p:txBody>
      </p:sp>
      <p:sp>
        <p:nvSpPr>
          <p:cNvPr id="3" name="Segnaposto tabella 2"/>
          <p:cNvSpPr>
            <a:spLocks noGrp="1"/>
          </p:cNvSpPr>
          <p:nvPr>
            <p:ph type="tbl" idx="1"/>
          </p:nvPr>
        </p:nvSpPr>
        <p:spPr>
          <a:xfrm>
            <a:off x="1117600" y="1981200"/>
            <a:ext cx="6908800" cy="4114800"/>
          </a:xfrm>
        </p:spPr>
        <p:txBody>
          <a:bodyPr/>
          <a:lstStyle/>
          <a:p>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F915C82-E88D-6946-8A98-902DC0BF9DD1}" type="datetimeFigureOut">
              <a:rPr lang="it-IT" smtClean="0"/>
              <a:pPr/>
              <a:t>24/10/18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CF915C82-E88D-6946-8A98-902DC0BF9DD1}" type="datetimeFigureOut">
              <a:rPr lang="it-IT" smtClean="0"/>
              <a:pPr/>
              <a:t>24/10/18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F915C82-E88D-6946-8A98-902DC0BF9DD1}" type="datetimeFigureOut">
              <a:rPr lang="it-IT" smtClean="0"/>
              <a:pPr/>
              <a:t>24/10/18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F915C82-E88D-6946-8A98-902DC0BF9DD1}" type="datetimeFigureOut">
              <a:rPr lang="it-IT" smtClean="0"/>
              <a:pPr/>
              <a:t>24/10/18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CF915C82-E88D-6946-8A98-902DC0BF9DD1}" type="datetimeFigureOut">
              <a:rPr lang="it-IT" smtClean="0"/>
              <a:pPr/>
              <a:t>24/10/18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F915C82-E88D-6946-8A98-902DC0BF9DD1}" type="datetimeFigureOut">
              <a:rPr lang="it-IT" smtClean="0"/>
              <a:pPr/>
              <a:t>24/10/18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F915C82-E88D-6946-8A98-902DC0BF9DD1}" type="datetimeFigureOut">
              <a:rPr lang="it-IT" smtClean="0"/>
              <a:pPr/>
              <a:t>24/10/18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F915C82-E88D-6946-8A98-902DC0BF9DD1}" type="datetimeFigureOut">
              <a:rPr lang="it-IT" smtClean="0"/>
              <a:pPr/>
              <a:t>24/10/18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D0DDD1-FF4C-4947-8C1D-6AE25D20F13B}"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15C82-E88D-6946-8A98-902DC0BF9DD1}" type="datetimeFigureOut">
              <a:rPr lang="it-IT" smtClean="0"/>
              <a:pPr/>
              <a:t>24/10/18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0DDD1-FF4C-4947-8C1D-6AE25D20F13B}"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18"/>
          <p:cNvGrpSpPr>
            <a:grpSpLocks/>
          </p:cNvGrpSpPr>
          <p:nvPr/>
        </p:nvGrpSpPr>
        <p:grpSpPr bwMode="auto">
          <a:xfrm>
            <a:off x="70556" y="79376"/>
            <a:ext cx="8954911" cy="6640513"/>
            <a:chOff x="50" y="50"/>
            <a:chExt cx="6346" cy="4183"/>
          </a:xfrm>
        </p:grpSpPr>
        <p:grpSp>
          <p:nvGrpSpPr>
            <p:cNvPr id="3" name="Group 116"/>
            <p:cNvGrpSpPr>
              <a:grpSpLocks/>
            </p:cNvGrpSpPr>
            <p:nvPr/>
          </p:nvGrpSpPr>
          <p:grpSpPr bwMode="auto">
            <a:xfrm>
              <a:off x="50" y="50"/>
              <a:ext cx="6346" cy="4183"/>
              <a:chOff x="50" y="50"/>
              <a:chExt cx="6346" cy="4183"/>
            </a:xfrm>
          </p:grpSpPr>
          <p:grpSp>
            <p:nvGrpSpPr>
              <p:cNvPr id="4" name="Group 58"/>
              <p:cNvGrpSpPr>
                <a:grpSpLocks/>
              </p:cNvGrpSpPr>
              <p:nvPr/>
            </p:nvGrpSpPr>
            <p:grpSpPr bwMode="auto">
              <a:xfrm>
                <a:off x="50" y="50"/>
                <a:ext cx="778" cy="1021"/>
                <a:chOff x="50" y="50"/>
                <a:chExt cx="778" cy="1021"/>
              </a:xfrm>
            </p:grpSpPr>
            <p:grpSp>
              <p:nvGrpSpPr>
                <p:cNvPr id="5" name="Group 8"/>
                <p:cNvGrpSpPr>
                  <a:grpSpLocks/>
                </p:cNvGrpSpPr>
                <p:nvPr/>
              </p:nvGrpSpPr>
              <p:grpSpPr bwMode="auto">
                <a:xfrm>
                  <a:off x="50" y="50"/>
                  <a:ext cx="778" cy="68"/>
                  <a:chOff x="50" y="50"/>
                  <a:chExt cx="778" cy="68"/>
                </a:xfrm>
              </p:grpSpPr>
              <p:sp>
                <p:nvSpPr>
                  <p:cNvPr id="1026" name="Rectangle 2"/>
                  <p:cNvSpPr>
                    <a:spLocks noChangeArrowheads="1"/>
                  </p:cNvSpPr>
                  <p:nvPr/>
                </p:nvSpPr>
                <p:spPr bwMode="auto">
                  <a:xfrm>
                    <a:off x="50" y="50"/>
                    <a:ext cx="67"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27" name="Rectangle 3"/>
                  <p:cNvSpPr>
                    <a:spLocks noChangeArrowheads="1"/>
                  </p:cNvSpPr>
                  <p:nvPr/>
                </p:nvSpPr>
                <p:spPr bwMode="auto">
                  <a:xfrm>
                    <a:off x="191" y="50"/>
                    <a:ext cx="67"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28" name="Rectangle 4"/>
                  <p:cNvSpPr>
                    <a:spLocks noChangeArrowheads="1"/>
                  </p:cNvSpPr>
                  <p:nvPr/>
                </p:nvSpPr>
                <p:spPr bwMode="auto">
                  <a:xfrm>
                    <a:off x="335" y="50"/>
                    <a:ext cx="66"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29" name="Rectangle 5"/>
                  <p:cNvSpPr>
                    <a:spLocks noChangeArrowheads="1"/>
                  </p:cNvSpPr>
                  <p:nvPr/>
                </p:nvSpPr>
                <p:spPr bwMode="auto">
                  <a:xfrm>
                    <a:off x="476" y="50"/>
                    <a:ext cx="67"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30" name="Rectangle 6"/>
                  <p:cNvSpPr>
                    <a:spLocks noChangeArrowheads="1"/>
                  </p:cNvSpPr>
                  <p:nvPr/>
                </p:nvSpPr>
                <p:spPr bwMode="auto">
                  <a:xfrm>
                    <a:off x="618" y="50"/>
                    <a:ext cx="68"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31" name="Rectangle 7"/>
                  <p:cNvSpPr>
                    <a:spLocks noChangeArrowheads="1"/>
                  </p:cNvSpPr>
                  <p:nvPr/>
                </p:nvSpPr>
                <p:spPr bwMode="auto">
                  <a:xfrm>
                    <a:off x="761" y="50"/>
                    <a:ext cx="67"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6" name="Group 15"/>
                <p:cNvGrpSpPr>
                  <a:grpSpLocks/>
                </p:cNvGrpSpPr>
                <p:nvPr/>
              </p:nvGrpSpPr>
              <p:grpSpPr bwMode="auto">
                <a:xfrm>
                  <a:off x="54" y="188"/>
                  <a:ext cx="770" cy="60"/>
                  <a:chOff x="54" y="188"/>
                  <a:chExt cx="770" cy="60"/>
                </a:xfrm>
              </p:grpSpPr>
              <p:sp>
                <p:nvSpPr>
                  <p:cNvPr id="1033" name="Rectangle 9"/>
                  <p:cNvSpPr>
                    <a:spLocks noChangeArrowheads="1"/>
                  </p:cNvSpPr>
                  <p:nvPr/>
                </p:nvSpPr>
                <p:spPr bwMode="auto">
                  <a:xfrm>
                    <a:off x="54" y="188"/>
                    <a:ext cx="59" cy="60"/>
                  </a:xfrm>
                  <a:prstGeom prst="rect">
                    <a:avLst/>
                  </a:prstGeom>
                  <a:solidFill>
                    <a:srgbClr val="0000FF"/>
                  </a:solidFill>
                  <a:ln w="12700">
                    <a:solidFill>
                      <a:srgbClr val="0000FF"/>
                    </a:solid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34" name="Rectangle 10"/>
                  <p:cNvSpPr>
                    <a:spLocks noChangeArrowheads="1"/>
                  </p:cNvSpPr>
                  <p:nvPr/>
                </p:nvSpPr>
                <p:spPr bwMode="auto">
                  <a:xfrm>
                    <a:off x="195" y="188"/>
                    <a:ext cx="59" cy="60"/>
                  </a:xfrm>
                  <a:prstGeom prst="rect">
                    <a:avLst/>
                  </a:prstGeom>
                  <a:solidFill>
                    <a:srgbClr val="0000FF"/>
                  </a:solidFill>
                  <a:ln w="12700">
                    <a:solidFill>
                      <a:srgbClr val="0000FF"/>
                    </a:solid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35" name="Rectangle 11"/>
                  <p:cNvSpPr>
                    <a:spLocks noChangeArrowheads="1"/>
                  </p:cNvSpPr>
                  <p:nvPr/>
                </p:nvSpPr>
                <p:spPr bwMode="auto">
                  <a:xfrm>
                    <a:off x="339" y="188"/>
                    <a:ext cx="58" cy="60"/>
                  </a:xfrm>
                  <a:prstGeom prst="rect">
                    <a:avLst/>
                  </a:prstGeom>
                  <a:solidFill>
                    <a:srgbClr val="0000FF"/>
                  </a:solidFill>
                  <a:ln w="12700">
                    <a:solidFill>
                      <a:srgbClr val="0000FF"/>
                    </a:solid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36" name="Rectangle 12"/>
                  <p:cNvSpPr>
                    <a:spLocks noChangeArrowheads="1"/>
                  </p:cNvSpPr>
                  <p:nvPr/>
                </p:nvSpPr>
                <p:spPr bwMode="auto">
                  <a:xfrm>
                    <a:off x="480" y="188"/>
                    <a:ext cx="59" cy="60"/>
                  </a:xfrm>
                  <a:prstGeom prst="rect">
                    <a:avLst/>
                  </a:prstGeom>
                  <a:solidFill>
                    <a:srgbClr val="0000FF"/>
                  </a:solidFill>
                  <a:ln w="12700">
                    <a:solidFill>
                      <a:srgbClr val="0000FF"/>
                    </a:solid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37" name="Rectangle 13"/>
                  <p:cNvSpPr>
                    <a:spLocks noChangeArrowheads="1"/>
                  </p:cNvSpPr>
                  <p:nvPr/>
                </p:nvSpPr>
                <p:spPr bwMode="auto">
                  <a:xfrm>
                    <a:off x="622" y="188"/>
                    <a:ext cx="60" cy="60"/>
                  </a:xfrm>
                  <a:prstGeom prst="rect">
                    <a:avLst/>
                  </a:prstGeom>
                  <a:solidFill>
                    <a:srgbClr val="0000FF"/>
                  </a:solidFill>
                  <a:ln w="12700">
                    <a:solidFill>
                      <a:srgbClr val="0000FF"/>
                    </a:solid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38" name="Rectangle 14"/>
                  <p:cNvSpPr>
                    <a:spLocks noChangeArrowheads="1"/>
                  </p:cNvSpPr>
                  <p:nvPr/>
                </p:nvSpPr>
                <p:spPr bwMode="auto">
                  <a:xfrm>
                    <a:off x="765" y="188"/>
                    <a:ext cx="59" cy="60"/>
                  </a:xfrm>
                  <a:prstGeom prst="rect">
                    <a:avLst/>
                  </a:prstGeom>
                  <a:solidFill>
                    <a:srgbClr val="0000FF"/>
                  </a:solidFill>
                  <a:ln w="12700">
                    <a:solidFill>
                      <a:srgbClr val="0000FF"/>
                    </a:solid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7" name="Group 22"/>
                <p:cNvGrpSpPr>
                  <a:grpSpLocks/>
                </p:cNvGrpSpPr>
                <p:nvPr/>
              </p:nvGrpSpPr>
              <p:grpSpPr bwMode="auto">
                <a:xfrm>
                  <a:off x="50" y="321"/>
                  <a:ext cx="778" cy="68"/>
                  <a:chOff x="50" y="321"/>
                  <a:chExt cx="778" cy="68"/>
                </a:xfrm>
              </p:grpSpPr>
              <p:sp>
                <p:nvSpPr>
                  <p:cNvPr id="1040" name="Rectangle 16"/>
                  <p:cNvSpPr>
                    <a:spLocks noChangeArrowheads="1"/>
                  </p:cNvSpPr>
                  <p:nvPr/>
                </p:nvSpPr>
                <p:spPr bwMode="auto">
                  <a:xfrm>
                    <a:off x="50" y="321"/>
                    <a:ext cx="67"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41" name="Rectangle 17"/>
                  <p:cNvSpPr>
                    <a:spLocks noChangeArrowheads="1"/>
                  </p:cNvSpPr>
                  <p:nvPr/>
                </p:nvSpPr>
                <p:spPr bwMode="auto">
                  <a:xfrm>
                    <a:off x="191" y="321"/>
                    <a:ext cx="67"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42" name="Rectangle 18"/>
                  <p:cNvSpPr>
                    <a:spLocks noChangeArrowheads="1"/>
                  </p:cNvSpPr>
                  <p:nvPr/>
                </p:nvSpPr>
                <p:spPr bwMode="auto">
                  <a:xfrm>
                    <a:off x="335" y="321"/>
                    <a:ext cx="66"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43" name="Rectangle 19"/>
                  <p:cNvSpPr>
                    <a:spLocks noChangeArrowheads="1"/>
                  </p:cNvSpPr>
                  <p:nvPr/>
                </p:nvSpPr>
                <p:spPr bwMode="auto">
                  <a:xfrm>
                    <a:off x="476" y="321"/>
                    <a:ext cx="67"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44" name="Rectangle 20"/>
                  <p:cNvSpPr>
                    <a:spLocks noChangeArrowheads="1"/>
                  </p:cNvSpPr>
                  <p:nvPr/>
                </p:nvSpPr>
                <p:spPr bwMode="auto">
                  <a:xfrm>
                    <a:off x="618" y="321"/>
                    <a:ext cx="68"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45" name="Rectangle 21"/>
                  <p:cNvSpPr>
                    <a:spLocks noChangeArrowheads="1"/>
                  </p:cNvSpPr>
                  <p:nvPr/>
                </p:nvSpPr>
                <p:spPr bwMode="auto">
                  <a:xfrm>
                    <a:off x="761" y="321"/>
                    <a:ext cx="67"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8" name="Group 29"/>
                <p:cNvGrpSpPr>
                  <a:grpSpLocks/>
                </p:cNvGrpSpPr>
                <p:nvPr/>
              </p:nvGrpSpPr>
              <p:grpSpPr bwMode="auto">
                <a:xfrm>
                  <a:off x="50" y="458"/>
                  <a:ext cx="778" cy="68"/>
                  <a:chOff x="50" y="458"/>
                  <a:chExt cx="778" cy="68"/>
                </a:xfrm>
              </p:grpSpPr>
              <p:sp>
                <p:nvSpPr>
                  <p:cNvPr id="1047" name="Rectangle 23"/>
                  <p:cNvSpPr>
                    <a:spLocks noChangeArrowheads="1"/>
                  </p:cNvSpPr>
                  <p:nvPr/>
                </p:nvSpPr>
                <p:spPr bwMode="auto">
                  <a:xfrm>
                    <a:off x="50" y="458"/>
                    <a:ext cx="67"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48" name="Rectangle 24"/>
                  <p:cNvSpPr>
                    <a:spLocks noChangeArrowheads="1"/>
                  </p:cNvSpPr>
                  <p:nvPr/>
                </p:nvSpPr>
                <p:spPr bwMode="auto">
                  <a:xfrm>
                    <a:off x="191" y="458"/>
                    <a:ext cx="67"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49" name="Rectangle 25"/>
                  <p:cNvSpPr>
                    <a:spLocks noChangeArrowheads="1"/>
                  </p:cNvSpPr>
                  <p:nvPr/>
                </p:nvSpPr>
                <p:spPr bwMode="auto">
                  <a:xfrm>
                    <a:off x="335" y="458"/>
                    <a:ext cx="66"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50" name="Rectangle 26"/>
                  <p:cNvSpPr>
                    <a:spLocks noChangeArrowheads="1"/>
                  </p:cNvSpPr>
                  <p:nvPr/>
                </p:nvSpPr>
                <p:spPr bwMode="auto">
                  <a:xfrm>
                    <a:off x="476" y="458"/>
                    <a:ext cx="67"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51" name="Rectangle 27"/>
                  <p:cNvSpPr>
                    <a:spLocks noChangeArrowheads="1"/>
                  </p:cNvSpPr>
                  <p:nvPr/>
                </p:nvSpPr>
                <p:spPr bwMode="auto">
                  <a:xfrm>
                    <a:off x="618" y="458"/>
                    <a:ext cx="68"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52" name="Rectangle 28"/>
                  <p:cNvSpPr>
                    <a:spLocks noChangeArrowheads="1"/>
                  </p:cNvSpPr>
                  <p:nvPr/>
                </p:nvSpPr>
                <p:spPr bwMode="auto">
                  <a:xfrm>
                    <a:off x="761" y="458"/>
                    <a:ext cx="67"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9" name="Group 36"/>
                <p:cNvGrpSpPr>
                  <a:grpSpLocks/>
                </p:cNvGrpSpPr>
                <p:nvPr/>
              </p:nvGrpSpPr>
              <p:grpSpPr bwMode="auto">
                <a:xfrm>
                  <a:off x="50" y="593"/>
                  <a:ext cx="778" cy="68"/>
                  <a:chOff x="50" y="593"/>
                  <a:chExt cx="778" cy="68"/>
                </a:xfrm>
              </p:grpSpPr>
              <p:sp>
                <p:nvSpPr>
                  <p:cNvPr id="1054" name="Rectangle 30"/>
                  <p:cNvSpPr>
                    <a:spLocks noChangeArrowheads="1"/>
                  </p:cNvSpPr>
                  <p:nvPr/>
                </p:nvSpPr>
                <p:spPr bwMode="auto">
                  <a:xfrm>
                    <a:off x="50" y="593"/>
                    <a:ext cx="67"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55" name="Rectangle 31"/>
                  <p:cNvSpPr>
                    <a:spLocks noChangeArrowheads="1"/>
                  </p:cNvSpPr>
                  <p:nvPr/>
                </p:nvSpPr>
                <p:spPr bwMode="auto">
                  <a:xfrm>
                    <a:off x="191" y="593"/>
                    <a:ext cx="67"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56" name="Rectangle 32"/>
                  <p:cNvSpPr>
                    <a:spLocks noChangeArrowheads="1"/>
                  </p:cNvSpPr>
                  <p:nvPr/>
                </p:nvSpPr>
                <p:spPr bwMode="auto">
                  <a:xfrm>
                    <a:off x="335" y="593"/>
                    <a:ext cx="66"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57" name="Rectangle 33"/>
                  <p:cNvSpPr>
                    <a:spLocks noChangeArrowheads="1"/>
                  </p:cNvSpPr>
                  <p:nvPr/>
                </p:nvSpPr>
                <p:spPr bwMode="auto">
                  <a:xfrm>
                    <a:off x="476" y="593"/>
                    <a:ext cx="67"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58" name="Rectangle 34"/>
                  <p:cNvSpPr>
                    <a:spLocks noChangeArrowheads="1"/>
                  </p:cNvSpPr>
                  <p:nvPr/>
                </p:nvSpPr>
                <p:spPr bwMode="auto">
                  <a:xfrm>
                    <a:off x="618" y="593"/>
                    <a:ext cx="68"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59" name="Rectangle 35"/>
                  <p:cNvSpPr>
                    <a:spLocks noChangeArrowheads="1"/>
                  </p:cNvSpPr>
                  <p:nvPr/>
                </p:nvSpPr>
                <p:spPr bwMode="auto">
                  <a:xfrm>
                    <a:off x="761" y="593"/>
                    <a:ext cx="67"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10" name="Group 43"/>
                <p:cNvGrpSpPr>
                  <a:grpSpLocks/>
                </p:cNvGrpSpPr>
                <p:nvPr/>
              </p:nvGrpSpPr>
              <p:grpSpPr bwMode="auto">
                <a:xfrm>
                  <a:off x="50" y="730"/>
                  <a:ext cx="778" cy="68"/>
                  <a:chOff x="50" y="730"/>
                  <a:chExt cx="778" cy="68"/>
                </a:xfrm>
              </p:grpSpPr>
              <p:sp>
                <p:nvSpPr>
                  <p:cNvPr id="1061" name="Rectangle 37"/>
                  <p:cNvSpPr>
                    <a:spLocks noChangeArrowheads="1"/>
                  </p:cNvSpPr>
                  <p:nvPr/>
                </p:nvSpPr>
                <p:spPr bwMode="auto">
                  <a:xfrm>
                    <a:off x="50" y="730"/>
                    <a:ext cx="67"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62" name="Rectangle 38"/>
                  <p:cNvSpPr>
                    <a:spLocks noChangeArrowheads="1"/>
                  </p:cNvSpPr>
                  <p:nvPr/>
                </p:nvSpPr>
                <p:spPr bwMode="auto">
                  <a:xfrm>
                    <a:off x="191" y="730"/>
                    <a:ext cx="67"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63" name="Rectangle 39"/>
                  <p:cNvSpPr>
                    <a:spLocks noChangeArrowheads="1"/>
                  </p:cNvSpPr>
                  <p:nvPr/>
                </p:nvSpPr>
                <p:spPr bwMode="auto">
                  <a:xfrm>
                    <a:off x="335" y="730"/>
                    <a:ext cx="66"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64" name="Rectangle 40"/>
                  <p:cNvSpPr>
                    <a:spLocks noChangeArrowheads="1"/>
                  </p:cNvSpPr>
                  <p:nvPr/>
                </p:nvSpPr>
                <p:spPr bwMode="auto">
                  <a:xfrm>
                    <a:off x="476" y="730"/>
                    <a:ext cx="67"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65" name="Rectangle 41"/>
                  <p:cNvSpPr>
                    <a:spLocks noChangeArrowheads="1"/>
                  </p:cNvSpPr>
                  <p:nvPr/>
                </p:nvSpPr>
                <p:spPr bwMode="auto">
                  <a:xfrm>
                    <a:off x="618" y="730"/>
                    <a:ext cx="68"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66" name="Rectangle 42"/>
                  <p:cNvSpPr>
                    <a:spLocks noChangeArrowheads="1"/>
                  </p:cNvSpPr>
                  <p:nvPr/>
                </p:nvSpPr>
                <p:spPr bwMode="auto">
                  <a:xfrm>
                    <a:off x="761" y="730"/>
                    <a:ext cx="67"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11" name="Group 50"/>
                <p:cNvGrpSpPr>
                  <a:grpSpLocks/>
                </p:cNvGrpSpPr>
                <p:nvPr/>
              </p:nvGrpSpPr>
              <p:grpSpPr bwMode="auto">
                <a:xfrm>
                  <a:off x="50" y="866"/>
                  <a:ext cx="778" cy="68"/>
                  <a:chOff x="50" y="866"/>
                  <a:chExt cx="778" cy="68"/>
                </a:xfrm>
              </p:grpSpPr>
              <p:sp>
                <p:nvSpPr>
                  <p:cNvPr id="1068" name="Rectangle 44"/>
                  <p:cNvSpPr>
                    <a:spLocks noChangeArrowheads="1"/>
                  </p:cNvSpPr>
                  <p:nvPr/>
                </p:nvSpPr>
                <p:spPr bwMode="auto">
                  <a:xfrm>
                    <a:off x="50" y="866"/>
                    <a:ext cx="67"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69" name="Rectangle 45"/>
                  <p:cNvSpPr>
                    <a:spLocks noChangeArrowheads="1"/>
                  </p:cNvSpPr>
                  <p:nvPr/>
                </p:nvSpPr>
                <p:spPr bwMode="auto">
                  <a:xfrm>
                    <a:off x="191" y="866"/>
                    <a:ext cx="67"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70" name="Rectangle 46"/>
                  <p:cNvSpPr>
                    <a:spLocks noChangeArrowheads="1"/>
                  </p:cNvSpPr>
                  <p:nvPr/>
                </p:nvSpPr>
                <p:spPr bwMode="auto">
                  <a:xfrm>
                    <a:off x="335" y="866"/>
                    <a:ext cx="66"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71" name="Rectangle 47"/>
                  <p:cNvSpPr>
                    <a:spLocks noChangeArrowheads="1"/>
                  </p:cNvSpPr>
                  <p:nvPr/>
                </p:nvSpPr>
                <p:spPr bwMode="auto">
                  <a:xfrm>
                    <a:off x="476" y="866"/>
                    <a:ext cx="67"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72" name="Rectangle 48"/>
                  <p:cNvSpPr>
                    <a:spLocks noChangeArrowheads="1"/>
                  </p:cNvSpPr>
                  <p:nvPr/>
                </p:nvSpPr>
                <p:spPr bwMode="auto">
                  <a:xfrm>
                    <a:off x="618" y="866"/>
                    <a:ext cx="68"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73" name="Rectangle 49"/>
                  <p:cNvSpPr>
                    <a:spLocks noChangeArrowheads="1"/>
                  </p:cNvSpPr>
                  <p:nvPr/>
                </p:nvSpPr>
                <p:spPr bwMode="auto">
                  <a:xfrm>
                    <a:off x="761" y="866"/>
                    <a:ext cx="67"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12" name="Group 57"/>
                <p:cNvGrpSpPr>
                  <a:grpSpLocks/>
                </p:cNvGrpSpPr>
                <p:nvPr/>
              </p:nvGrpSpPr>
              <p:grpSpPr bwMode="auto">
                <a:xfrm>
                  <a:off x="50" y="1003"/>
                  <a:ext cx="778" cy="68"/>
                  <a:chOff x="50" y="1003"/>
                  <a:chExt cx="778" cy="68"/>
                </a:xfrm>
              </p:grpSpPr>
              <p:sp>
                <p:nvSpPr>
                  <p:cNvPr id="1075" name="Rectangle 51"/>
                  <p:cNvSpPr>
                    <a:spLocks noChangeArrowheads="1"/>
                  </p:cNvSpPr>
                  <p:nvPr/>
                </p:nvSpPr>
                <p:spPr bwMode="auto">
                  <a:xfrm>
                    <a:off x="50" y="1003"/>
                    <a:ext cx="67"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76" name="Rectangle 52"/>
                  <p:cNvSpPr>
                    <a:spLocks noChangeArrowheads="1"/>
                  </p:cNvSpPr>
                  <p:nvPr/>
                </p:nvSpPr>
                <p:spPr bwMode="auto">
                  <a:xfrm>
                    <a:off x="191" y="1003"/>
                    <a:ext cx="67"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77" name="Rectangle 53"/>
                  <p:cNvSpPr>
                    <a:spLocks noChangeArrowheads="1"/>
                  </p:cNvSpPr>
                  <p:nvPr/>
                </p:nvSpPr>
                <p:spPr bwMode="auto">
                  <a:xfrm>
                    <a:off x="335" y="1003"/>
                    <a:ext cx="66"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78" name="Rectangle 54"/>
                  <p:cNvSpPr>
                    <a:spLocks noChangeArrowheads="1"/>
                  </p:cNvSpPr>
                  <p:nvPr/>
                </p:nvSpPr>
                <p:spPr bwMode="auto">
                  <a:xfrm>
                    <a:off x="476" y="1003"/>
                    <a:ext cx="67"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79" name="Rectangle 55"/>
                  <p:cNvSpPr>
                    <a:spLocks noChangeArrowheads="1"/>
                  </p:cNvSpPr>
                  <p:nvPr/>
                </p:nvSpPr>
                <p:spPr bwMode="auto">
                  <a:xfrm>
                    <a:off x="618" y="1003"/>
                    <a:ext cx="68"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80" name="Rectangle 56"/>
                  <p:cNvSpPr>
                    <a:spLocks noChangeArrowheads="1"/>
                  </p:cNvSpPr>
                  <p:nvPr/>
                </p:nvSpPr>
                <p:spPr bwMode="auto">
                  <a:xfrm>
                    <a:off x="761" y="1003"/>
                    <a:ext cx="67"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grpSp>
            <p:nvGrpSpPr>
              <p:cNvPr id="13" name="Group 115"/>
              <p:cNvGrpSpPr>
                <a:grpSpLocks/>
              </p:cNvGrpSpPr>
              <p:nvPr/>
            </p:nvGrpSpPr>
            <p:grpSpPr bwMode="auto">
              <a:xfrm>
                <a:off x="5618" y="3212"/>
                <a:ext cx="778" cy="1021"/>
                <a:chOff x="5618" y="3212"/>
                <a:chExt cx="778" cy="1021"/>
              </a:xfrm>
            </p:grpSpPr>
            <p:grpSp>
              <p:nvGrpSpPr>
                <p:cNvPr id="14" name="Group 65"/>
                <p:cNvGrpSpPr>
                  <a:grpSpLocks/>
                </p:cNvGrpSpPr>
                <p:nvPr/>
              </p:nvGrpSpPr>
              <p:grpSpPr bwMode="auto">
                <a:xfrm>
                  <a:off x="5618" y="3212"/>
                  <a:ext cx="778" cy="68"/>
                  <a:chOff x="5618" y="3212"/>
                  <a:chExt cx="778" cy="68"/>
                </a:xfrm>
              </p:grpSpPr>
              <p:sp>
                <p:nvSpPr>
                  <p:cNvPr id="1083" name="Rectangle 59"/>
                  <p:cNvSpPr>
                    <a:spLocks noChangeArrowheads="1"/>
                  </p:cNvSpPr>
                  <p:nvPr/>
                </p:nvSpPr>
                <p:spPr bwMode="auto">
                  <a:xfrm>
                    <a:off x="5618" y="3212"/>
                    <a:ext cx="67"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84" name="Rectangle 60"/>
                  <p:cNvSpPr>
                    <a:spLocks noChangeArrowheads="1"/>
                  </p:cNvSpPr>
                  <p:nvPr/>
                </p:nvSpPr>
                <p:spPr bwMode="auto">
                  <a:xfrm>
                    <a:off x="5759" y="3212"/>
                    <a:ext cx="67"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85" name="Rectangle 61"/>
                  <p:cNvSpPr>
                    <a:spLocks noChangeArrowheads="1"/>
                  </p:cNvSpPr>
                  <p:nvPr/>
                </p:nvSpPr>
                <p:spPr bwMode="auto">
                  <a:xfrm>
                    <a:off x="5903" y="3212"/>
                    <a:ext cx="66"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86" name="Rectangle 62"/>
                  <p:cNvSpPr>
                    <a:spLocks noChangeArrowheads="1"/>
                  </p:cNvSpPr>
                  <p:nvPr/>
                </p:nvSpPr>
                <p:spPr bwMode="auto">
                  <a:xfrm>
                    <a:off x="6044" y="3212"/>
                    <a:ext cx="67"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87" name="Rectangle 63"/>
                  <p:cNvSpPr>
                    <a:spLocks noChangeArrowheads="1"/>
                  </p:cNvSpPr>
                  <p:nvPr/>
                </p:nvSpPr>
                <p:spPr bwMode="auto">
                  <a:xfrm>
                    <a:off x="6186" y="3212"/>
                    <a:ext cx="68"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88" name="Rectangle 64"/>
                  <p:cNvSpPr>
                    <a:spLocks noChangeArrowheads="1"/>
                  </p:cNvSpPr>
                  <p:nvPr/>
                </p:nvSpPr>
                <p:spPr bwMode="auto">
                  <a:xfrm>
                    <a:off x="6329" y="3212"/>
                    <a:ext cx="67" cy="68"/>
                  </a:xfrm>
                  <a:prstGeom prst="rect">
                    <a:avLst/>
                  </a:prstGeom>
                  <a:solidFill>
                    <a:srgbClr val="8901F3"/>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15" name="Group 72"/>
                <p:cNvGrpSpPr>
                  <a:grpSpLocks/>
                </p:cNvGrpSpPr>
                <p:nvPr/>
              </p:nvGrpSpPr>
              <p:grpSpPr bwMode="auto">
                <a:xfrm>
                  <a:off x="5618" y="3346"/>
                  <a:ext cx="778" cy="68"/>
                  <a:chOff x="5618" y="3346"/>
                  <a:chExt cx="778" cy="68"/>
                </a:xfrm>
              </p:grpSpPr>
              <p:sp>
                <p:nvSpPr>
                  <p:cNvPr id="1090" name="Rectangle 66"/>
                  <p:cNvSpPr>
                    <a:spLocks noChangeArrowheads="1"/>
                  </p:cNvSpPr>
                  <p:nvPr/>
                </p:nvSpPr>
                <p:spPr bwMode="auto">
                  <a:xfrm>
                    <a:off x="5618" y="3346"/>
                    <a:ext cx="67"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91" name="Rectangle 67"/>
                  <p:cNvSpPr>
                    <a:spLocks noChangeArrowheads="1"/>
                  </p:cNvSpPr>
                  <p:nvPr/>
                </p:nvSpPr>
                <p:spPr bwMode="auto">
                  <a:xfrm>
                    <a:off x="5759" y="3346"/>
                    <a:ext cx="67"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92" name="Rectangle 68"/>
                  <p:cNvSpPr>
                    <a:spLocks noChangeArrowheads="1"/>
                  </p:cNvSpPr>
                  <p:nvPr/>
                </p:nvSpPr>
                <p:spPr bwMode="auto">
                  <a:xfrm>
                    <a:off x="5903" y="3346"/>
                    <a:ext cx="66"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93" name="Rectangle 69"/>
                  <p:cNvSpPr>
                    <a:spLocks noChangeArrowheads="1"/>
                  </p:cNvSpPr>
                  <p:nvPr/>
                </p:nvSpPr>
                <p:spPr bwMode="auto">
                  <a:xfrm>
                    <a:off x="6044" y="3346"/>
                    <a:ext cx="67"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94" name="Rectangle 70"/>
                  <p:cNvSpPr>
                    <a:spLocks noChangeArrowheads="1"/>
                  </p:cNvSpPr>
                  <p:nvPr/>
                </p:nvSpPr>
                <p:spPr bwMode="auto">
                  <a:xfrm>
                    <a:off x="6186" y="3346"/>
                    <a:ext cx="68"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95" name="Rectangle 71"/>
                  <p:cNvSpPr>
                    <a:spLocks noChangeArrowheads="1"/>
                  </p:cNvSpPr>
                  <p:nvPr/>
                </p:nvSpPr>
                <p:spPr bwMode="auto">
                  <a:xfrm>
                    <a:off x="6329" y="3346"/>
                    <a:ext cx="67" cy="68"/>
                  </a:xfrm>
                  <a:prstGeom prst="rect">
                    <a:avLst/>
                  </a:prstGeom>
                  <a:solidFill>
                    <a:srgbClr val="BF5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16" name="Group 79"/>
                <p:cNvGrpSpPr>
                  <a:grpSpLocks/>
                </p:cNvGrpSpPr>
                <p:nvPr/>
              </p:nvGrpSpPr>
              <p:grpSpPr bwMode="auto">
                <a:xfrm>
                  <a:off x="5618" y="3483"/>
                  <a:ext cx="778" cy="68"/>
                  <a:chOff x="5618" y="3483"/>
                  <a:chExt cx="778" cy="68"/>
                </a:xfrm>
              </p:grpSpPr>
              <p:sp>
                <p:nvSpPr>
                  <p:cNvPr id="1097" name="Rectangle 73"/>
                  <p:cNvSpPr>
                    <a:spLocks noChangeArrowheads="1"/>
                  </p:cNvSpPr>
                  <p:nvPr/>
                </p:nvSpPr>
                <p:spPr bwMode="auto">
                  <a:xfrm>
                    <a:off x="5618" y="3483"/>
                    <a:ext cx="67"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98" name="Rectangle 74"/>
                  <p:cNvSpPr>
                    <a:spLocks noChangeArrowheads="1"/>
                  </p:cNvSpPr>
                  <p:nvPr/>
                </p:nvSpPr>
                <p:spPr bwMode="auto">
                  <a:xfrm>
                    <a:off x="5759" y="3483"/>
                    <a:ext cx="67"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099" name="Rectangle 75"/>
                  <p:cNvSpPr>
                    <a:spLocks noChangeArrowheads="1"/>
                  </p:cNvSpPr>
                  <p:nvPr/>
                </p:nvSpPr>
                <p:spPr bwMode="auto">
                  <a:xfrm>
                    <a:off x="5903" y="3483"/>
                    <a:ext cx="66"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00" name="Rectangle 76"/>
                  <p:cNvSpPr>
                    <a:spLocks noChangeArrowheads="1"/>
                  </p:cNvSpPr>
                  <p:nvPr/>
                </p:nvSpPr>
                <p:spPr bwMode="auto">
                  <a:xfrm>
                    <a:off x="6044" y="3483"/>
                    <a:ext cx="67"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01" name="Rectangle 77"/>
                  <p:cNvSpPr>
                    <a:spLocks noChangeArrowheads="1"/>
                  </p:cNvSpPr>
                  <p:nvPr/>
                </p:nvSpPr>
                <p:spPr bwMode="auto">
                  <a:xfrm>
                    <a:off x="6186" y="3483"/>
                    <a:ext cx="68"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02" name="Rectangle 78"/>
                  <p:cNvSpPr>
                    <a:spLocks noChangeArrowheads="1"/>
                  </p:cNvSpPr>
                  <p:nvPr/>
                </p:nvSpPr>
                <p:spPr bwMode="auto">
                  <a:xfrm>
                    <a:off x="6329" y="3483"/>
                    <a:ext cx="67" cy="68"/>
                  </a:xfrm>
                  <a:prstGeom prst="rect">
                    <a:avLst/>
                  </a:prstGeom>
                  <a:solidFill>
                    <a:srgbClr val="DF9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17" name="Group 86"/>
                <p:cNvGrpSpPr>
                  <a:grpSpLocks/>
                </p:cNvGrpSpPr>
                <p:nvPr/>
              </p:nvGrpSpPr>
              <p:grpSpPr bwMode="auto">
                <a:xfrm>
                  <a:off x="5618" y="3620"/>
                  <a:ext cx="778" cy="68"/>
                  <a:chOff x="5618" y="3620"/>
                  <a:chExt cx="778" cy="68"/>
                </a:xfrm>
              </p:grpSpPr>
              <p:sp>
                <p:nvSpPr>
                  <p:cNvPr id="1104" name="Rectangle 80"/>
                  <p:cNvSpPr>
                    <a:spLocks noChangeArrowheads="1"/>
                  </p:cNvSpPr>
                  <p:nvPr/>
                </p:nvSpPr>
                <p:spPr bwMode="auto">
                  <a:xfrm>
                    <a:off x="5618" y="3620"/>
                    <a:ext cx="67"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05" name="Rectangle 81"/>
                  <p:cNvSpPr>
                    <a:spLocks noChangeArrowheads="1"/>
                  </p:cNvSpPr>
                  <p:nvPr/>
                </p:nvSpPr>
                <p:spPr bwMode="auto">
                  <a:xfrm>
                    <a:off x="5759" y="3620"/>
                    <a:ext cx="67"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06" name="Rectangle 82"/>
                  <p:cNvSpPr>
                    <a:spLocks noChangeArrowheads="1"/>
                  </p:cNvSpPr>
                  <p:nvPr/>
                </p:nvSpPr>
                <p:spPr bwMode="auto">
                  <a:xfrm>
                    <a:off x="5903" y="3620"/>
                    <a:ext cx="66"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07" name="Rectangle 83"/>
                  <p:cNvSpPr>
                    <a:spLocks noChangeArrowheads="1"/>
                  </p:cNvSpPr>
                  <p:nvPr/>
                </p:nvSpPr>
                <p:spPr bwMode="auto">
                  <a:xfrm>
                    <a:off x="6044" y="3620"/>
                    <a:ext cx="67"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08" name="Rectangle 84"/>
                  <p:cNvSpPr>
                    <a:spLocks noChangeArrowheads="1"/>
                  </p:cNvSpPr>
                  <p:nvPr/>
                </p:nvSpPr>
                <p:spPr bwMode="auto">
                  <a:xfrm>
                    <a:off x="6186" y="3620"/>
                    <a:ext cx="68"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09" name="Rectangle 85"/>
                  <p:cNvSpPr>
                    <a:spLocks noChangeArrowheads="1"/>
                  </p:cNvSpPr>
                  <p:nvPr/>
                </p:nvSpPr>
                <p:spPr bwMode="auto">
                  <a:xfrm>
                    <a:off x="6329" y="3620"/>
                    <a:ext cx="67" cy="68"/>
                  </a:xfrm>
                  <a:prstGeom prst="rect">
                    <a:avLst/>
                  </a:prstGeom>
                  <a:solidFill>
                    <a:srgbClr val="BFD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18" name="Group 93"/>
                <p:cNvGrpSpPr>
                  <a:grpSpLocks/>
                </p:cNvGrpSpPr>
                <p:nvPr/>
              </p:nvGrpSpPr>
              <p:grpSpPr bwMode="auto">
                <a:xfrm>
                  <a:off x="5618" y="3755"/>
                  <a:ext cx="778" cy="68"/>
                  <a:chOff x="5618" y="3755"/>
                  <a:chExt cx="778" cy="68"/>
                </a:xfrm>
              </p:grpSpPr>
              <p:sp>
                <p:nvSpPr>
                  <p:cNvPr id="1111" name="Rectangle 87"/>
                  <p:cNvSpPr>
                    <a:spLocks noChangeArrowheads="1"/>
                  </p:cNvSpPr>
                  <p:nvPr/>
                </p:nvSpPr>
                <p:spPr bwMode="auto">
                  <a:xfrm>
                    <a:off x="5618" y="3755"/>
                    <a:ext cx="67"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12" name="Rectangle 88"/>
                  <p:cNvSpPr>
                    <a:spLocks noChangeArrowheads="1"/>
                  </p:cNvSpPr>
                  <p:nvPr/>
                </p:nvSpPr>
                <p:spPr bwMode="auto">
                  <a:xfrm>
                    <a:off x="5759" y="3755"/>
                    <a:ext cx="67"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13" name="Rectangle 89"/>
                  <p:cNvSpPr>
                    <a:spLocks noChangeArrowheads="1"/>
                  </p:cNvSpPr>
                  <p:nvPr/>
                </p:nvSpPr>
                <p:spPr bwMode="auto">
                  <a:xfrm>
                    <a:off x="5903" y="3755"/>
                    <a:ext cx="66"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14" name="Rectangle 90"/>
                  <p:cNvSpPr>
                    <a:spLocks noChangeArrowheads="1"/>
                  </p:cNvSpPr>
                  <p:nvPr/>
                </p:nvSpPr>
                <p:spPr bwMode="auto">
                  <a:xfrm>
                    <a:off x="6044" y="3755"/>
                    <a:ext cx="67"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15" name="Rectangle 91"/>
                  <p:cNvSpPr>
                    <a:spLocks noChangeArrowheads="1"/>
                  </p:cNvSpPr>
                  <p:nvPr/>
                </p:nvSpPr>
                <p:spPr bwMode="auto">
                  <a:xfrm>
                    <a:off x="6186" y="3755"/>
                    <a:ext cx="68"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16" name="Rectangle 92"/>
                  <p:cNvSpPr>
                    <a:spLocks noChangeArrowheads="1"/>
                  </p:cNvSpPr>
                  <p:nvPr/>
                </p:nvSpPr>
                <p:spPr bwMode="auto">
                  <a:xfrm>
                    <a:off x="6329" y="3755"/>
                    <a:ext cx="67" cy="68"/>
                  </a:xfrm>
                  <a:prstGeom prst="rect">
                    <a:avLst/>
                  </a:prstGeom>
                  <a:solidFill>
                    <a:srgbClr val="9FB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19" name="Group 100"/>
                <p:cNvGrpSpPr>
                  <a:grpSpLocks/>
                </p:cNvGrpSpPr>
                <p:nvPr/>
              </p:nvGrpSpPr>
              <p:grpSpPr bwMode="auto">
                <a:xfrm>
                  <a:off x="5618" y="3892"/>
                  <a:ext cx="778" cy="68"/>
                  <a:chOff x="5618" y="3892"/>
                  <a:chExt cx="778" cy="68"/>
                </a:xfrm>
              </p:grpSpPr>
              <p:sp>
                <p:nvSpPr>
                  <p:cNvPr id="1118" name="Rectangle 94"/>
                  <p:cNvSpPr>
                    <a:spLocks noChangeArrowheads="1"/>
                  </p:cNvSpPr>
                  <p:nvPr/>
                </p:nvSpPr>
                <p:spPr bwMode="auto">
                  <a:xfrm>
                    <a:off x="5618" y="3892"/>
                    <a:ext cx="67"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19" name="Rectangle 95"/>
                  <p:cNvSpPr>
                    <a:spLocks noChangeArrowheads="1"/>
                  </p:cNvSpPr>
                  <p:nvPr/>
                </p:nvSpPr>
                <p:spPr bwMode="auto">
                  <a:xfrm>
                    <a:off x="5759" y="3892"/>
                    <a:ext cx="67"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20" name="Rectangle 96"/>
                  <p:cNvSpPr>
                    <a:spLocks noChangeArrowheads="1"/>
                  </p:cNvSpPr>
                  <p:nvPr/>
                </p:nvSpPr>
                <p:spPr bwMode="auto">
                  <a:xfrm>
                    <a:off x="5903" y="3892"/>
                    <a:ext cx="66"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21" name="Rectangle 97"/>
                  <p:cNvSpPr>
                    <a:spLocks noChangeArrowheads="1"/>
                  </p:cNvSpPr>
                  <p:nvPr/>
                </p:nvSpPr>
                <p:spPr bwMode="auto">
                  <a:xfrm>
                    <a:off x="6044" y="3892"/>
                    <a:ext cx="67"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22" name="Rectangle 98"/>
                  <p:cNvSpPr>
                    <a:spLocks noChangeArrowheads="1"/>
                  </p:cNvSpPr>
                  <p:nvPr/>
                </p:nvSpPr>
                <p:spPr bwMode="auto">
                  <a:xfrm>
                    <a:off x="6186" y="3892"/>
                    <a:ext cx="68"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23" name="Rectangle 99"/>
                  <p:cNvSpPr>
                    <a:spLocks noChangeArrowheads="1"/>
                  </p:cNvSpPr>
                  <p:nvPr/>
                </p:nvSpPr>
                <p:spPr bwMode="auto">
                  <a:xfrm>
                    <a:off x="6329" y="3892"/>
                    <a:ext cx="67" cy="68"/>
                  </a:xfrm>
                  <a:prstGeom prst="rect">
                    <a:avLst/>
                  </a:prstGeom>
                  <a:solidFill>
                    <a:srgbClr val="3F7F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20" name="Group 107"/>
                <p:cNvGrpSpPr>
                  <a:grpSpLocks/>
                </p:cNvGrpSpPr>
                <p:nvPr/>
              </p:nvGrpSpPr>
              <p:grpSpPr bwMode="auto">
                <a:xfrm>
                  <a:off x="5618" y="4028"/>
                  <a:ext cx="778" cy="68"/>
                  <a:chOff x="5618" y="4028"/>
                  <a:chExt cx="778" cy="68"/>
                </a:xfrm>
              </p:grpSpPr>
              <p:sp>
                <p:nvSpPr>
                  <p:cNvPr id="1125" name="Rectangle 101"/>
                  <p:cNvSpPr>
                    <a:spLocks noChangeArrowheads="1"/>
                  </p:cNvSpPr>
                  <p:nvPr/>
                </p:nvSpPr>
                <p:spPr bwMode="auto">
                  <a:xfrm>
                    <a:off x="5618" y="4028"/>
                    <a:ext cx="67" cy="68"/>
                  </a:xfrm>
                  <a:prstGeom prst="rect">
                    <a:avLst/>
                  </a:prstGeom>
                  <a:solidFill>
                    <a:srgbClr val="0000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26" name="Rectangle 102"/>
                  <p:cNvSpPr>
                    <a:spLocks noChangeArrowheads="1"/>
                  </p:cNvSpPr>
                  <p:nvPr/>
                </p:nvSpPr>
                <p:spPr bwMode="auto">
                  <a:xfrm>
                    <a:off x="5759" y="4028"/>
                    <a:ext cx="67" cy="68"/>
                  </a:xfrm>
                  <a:prstGeom prst="rect">
                    <a:avLst/>
                  </a:prstGeom>
                  <a:solidFill>
                    <a:srgbClr val="0000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27" name="Rectangle 103"/>
                  <p:cNvSpPr>
                    <a:spLocks noChangeArrowheads="1"/>
                  </p:cNvSpPr>
                  <p:nvPr/>
                </p:nvSpPr>
                <p:spPr bwMode="auto">
                  <a:xfrm>
                    <a:off x="5903" y="4028"/>
                    <a:ext cx="66" cy="68"/>
                  </a:xfrm>
                  <a:prstGeom prst="rect">
                    <a:avLst/>
                  </a:prstGeom>
                  <a:solidFill>
                    <a:srgbClr val="0000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28" name="Rectangle 104"/>
                  <p:cNvSpPr>
                    <a:spLocks noChangeArrowheads="1"/>
                  </p:cNvSpPr>
                  <p:nvPr/>
                </p:nvSpPr>
                <p:spPr bwMode="auto">
                  <a:xfrm>
                    <a:off x="6044" y="4028"/>
                    <a:ext cx="67" cy="68"/>
                  </a:xfrm>
                  <a:prstGeom prst="rect">
                    <a:avLst/>
                  </a:prstGeom>
                  <a:solidFill>
                    <a:srgbClr val="0000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29" name="Rectangle 105"/>
                  <p:cNvSpPr>
                    <a:spLocks noChangeArrowheads="1"/>
                  </p:cNvSpPr>
                  <p:nvPr/>
                </p:nvSpPr>
                <p:spPr bwMode="auto">
                  <a:xfrm>
                    <a:off x="6186" y="4028"/>
                    <a:ext cx="68" cy="68"/>
                  </a:xfrm>
                  <a:prstGeom prst="rect">
                    <a:avLst/>
                  </a:prstGeom>
                  <a:solidFill>
                    <a:srgbClr val="0000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30" name="Rectangle 106"/>
                  <p:cNvSpPr>
                    <a:spLocks noChangeArrowheads="1"/>
                  </p:cNvSpPr>
                  <p:nvPr/>
                </p:nvSpPr>
                <p:spPr bwMode="auto">
                  <a:xfrm>
                    <a:off x="6329" y="4028"/>
                    <a:ext cx="67" cy="68"/>
                  </a:xfrm>
                  <a:prstGeom prst="rect">
                    <a:avLst/>
                  </a:prstGeom>
                  <a:solidFill>
                    <a:srgbClr val="0000FF"/>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nvGrpSpPr>
                <p:cNvPr id="21" name="Group 114"/>
                <p:cNvGrpSpPr>
                  <a:grpSpLocks/>
                </p:cNvGrpSpPr>
                <p:nvPr/>
              </p:nvGrpSpPr>
              <p:grpSpPr bwMode="auto">
                <a:xfrm>
                  <a:off x="5618" y="4165"/>
                  <a:ext cx="778" cy="68"/>
                  <a:chOff x="5618" y="4165"/>
                  <a:chExt cx="778" cy="68"/>
                </a:xfrm>
              </p:grpSpPr>
              <p:sp>
                <p:nvSpPr>
                  <p:cNvPr id="1132" name="Rectangle 108"/>
                  <p:cNvSpPr>
                    <a:spLocks noChangeArrowheads="1"/>
                  </p:cNvSpPr>
                  <p:nvPr/>
                </p:nvSpPr>
                <p:spPr bwMode="auto">
                  <a:xfrm>
                    <a:off x="5618" y="4165"/>
                    <a:ext cx="67"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33" name="Rectangle 109"/>
                  <p:cNvSpPr>
                    <a:spLocks noChangeArrowheads="1"/>
                  </p:cNvSpPr>
                  <p:nvPr/>
                </p:nvSpPr>
                <p:spPr bwMode="auto">
                  <a:xfrm>
                    <a:off x="5759" y="4165"/>
                    <a:ext cx="67"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34" name="Rectangle 110"/>
                  <p:cNvSpPr>
                    <a:spLocks noChangeArrowheads="1"/>
                  </p:cNvSpPr>
                  <p:nvPr/>
                </p:nvSpPr>
                <p:spPr bwMode="auto">
                  <a:xfrm>
                    <a:off x="5903" y="4165"/>
                    <a:ext cx="66"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35" name="Rectangle 111"/>
                  <p:cNvSpPr>
                    <a:spLocks noChangeArrowheads="1"/>
                  </p:cNvSpPr>
                  <p:nvPr/>
                </p:nvSpPr>
                <p:spPr bwMode="auto">
                  <a:xfrm>
                    <a:off x="6044" y="4165"/>
                    <a:ext cx="67"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36" name="Rectangle 112"/>
                  <p:cNvSpPr>
                    <a:spLocks noChangeArrowheads="1"/>
                  </p:cNvSpPr>
                  <p:nvPr/>
                </p:nvSpPr>
                <p:spPr bwMode="auto">
                  <a:xfrm>
                    <a:off x="6186" y="4165"/>
                    <a:ext cx="68"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sp>
                <p:nvSpPr>
                  <p:cNvPr id="1137" name="Rectangle 113"/>
                  <p:cNvSpPr>
                    <a:spLocks noChangeArrowheads="1"/>
                  </p:cNvSpPr>
                  <p:nvPr/>
                </p:nvSpPr>
                <p:spPr bwMode="auto">
                  <a:xfrm>
                    <a:off x="6329" y="4165"/>
                    <a:ext cx="67" cy="68"/>
                  </a:xfrm>
                  <a:prstGeom prst="rect">
                    <a:avLst/>
                  </a:prstGeom>
                  <a:solidFill>
                    <a:srgbClr val="000080"/>
                  </a:solidFill>
                  <a:ln w="12700">
                    <a:noFill/>
                    <a:miter lim="800000"/>
                    <a:headEnd/>
                    <a:tailEnd/>
                  </a:ln>
                  <a:effectLst>
                    <a:outerShdw blurRad="63500" dist="53882" dir="2700000" algn="ctr" rotWithShape="0">
                      <a:srgbClr val="000000">
                        <a:alpha val="74998"/>
                      </a:srgb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grpSp>
        </p:grpSp>
        <p:sp>
          <p:nvSpPr>
            <p:cNvPr id="1141" name="Rectangle 117"/>
            <p:cNvSpPr>
              <a:spLocks noChangeArrowheads="1"/>
            </p:cNvSpPr>
            <p:nvPr/>
          </p:nvSpPr>
          <p:spPr bwMode="auto">
            <a:xfrm>
              <a:off x="328" y="304"/>
              <a:ext cx="5824" cy="3712"/>
            </a:xfrm>
            <a:prstGeom prst="rect">
              <a:avLst/>
            </a:prstGeom>
            <a:solidFill>
              <a:schemeClr val="bg1"/>
            </a:solidFill>
            <a:ln w="12700">
              <a:solidFill>
                <a:schemeClr val="folHlink"/>
              </a:solidFill>
              <a:miter lim="800000"/>
              <a:headEnd/>
              <a:tailEnd/>
            </a:ln>
            <a:effectLst>
              <a:outerShdw blurRad="63500" dist="71842" dir="2700000" algn="ctr" rotWithShape="0">
                <a:schemeClr val="bg2">
                  <a:alpha val="74998"/>
                </a:schemeClr>
              </a:outerShdw>
            </a:effectLst>
          </p:spPr>
          <p:txBody>
            <a:bodyPr wrap="none" anchor="ctr">
              <a:prstTxWarp prst="textNoShape">
                <a:avLst/>
              </a:prstTxWarp>
            </a:bodyPr>
            <a:lstStyle/>
            <a:p>
              <a:pPr defTabSz="914400" eaLnBrk="0" fontAlgn="base" hangingPunct="0">
                <a:spcBef>
                  <a:spcPct val="0"/>
                </a:spcBef>
                <a:spcAft>
                  <a:spcPct val="0"/>
                </a:spcAft>
              </a:pPr>
              <a:endParaRPr lang="it-IT" sz="1400" smtClean="0">
                <a:solidFill>
                  <a:srgbClr val="FFFFFF"/>
                </a:solidFill>
              </a:endParaRPr>
            </a:p>
          </p:txBody>
        </p:sp>
      </p:grpSp>
      <p:sp>
        <p:nvSpPr>
          <p:cNvPr id="1143" name="Rectangle 119"/>
          <p:cNvSpPr>
            <a:spLocks noGrp="1" noChangeArrowheads="1"/>
          </p:cNvSpPr>
          <p:nvPr>
            <p:ph type="title"/>
          </p:nvPr>
        </p:nvSpPr>
        <p:spPr bwMode="auto">
          <a:xfrm>
            <a:off x="1117600" y="609600"/>
            <a:ext cx="69088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it-IT"/>
              <a:t>Click to edit Master title style</a:t>
            </a:r>
          </a:p>
        </p:txBody>
      </p:sp>
      <p:sp>
        <p:nvSpPr>
          <p:cNvPr id="1144" name="Rectangle 120"/>
          <p:cNvSpPr>
            <a:spLocks noGrp="1" noChangeArrowheads="1"/>
          </p:cNvSpPr>
          <p:nvPr>
            <p:ph type="body" idx="1"/>
          </p:nvPr>
        </p:nvSpPr>
        <p:spPr bwMode="auto">
          <a:xfrm>
            <a:off x="1117600" y="1981200"/>
            <a:ext cx="69088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Tree>
  </p:cSld>
  <p:clrMap bg1="dk1" tx1="lt1" bg2="dk2" tx2="lt2" accent1="accent1" accent2="accent2" accent3="accent3" accent4="accent4" accent5="accent5" accent6="accent6" hlink="hlink" folHlink="folHlink"/>
  <p:sldLayoutIdLst>
    <p:sldLayoutId id="214748366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65" charset="0"/>
        </a:defRPr>
      </a:lvl9pPr>
    </p:titleStyle>
    <p:bodyStyle>
      <a:lvl1pPr marL="342900" indent="-342900" algn="l" rtl="0" eaLnBrk="0" fontAlgn="base" hangingPunct="0">
        <a:spcBef>
          <a:spcPct val="20000"/>
        </a:spcBef>
        <a:spcAft>
          <a:spcPct val="0"/>
        </a:spcAft>
        <a:buClr>
          <a:schemeClr val="hlink"/>
        </a:buClr>
        <a:buSzPct val="75000"/>
        <a:buFont typeface="Monotype Sorts" pitchFamily="-65"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hlink"/>
        </a:buClr>
        <a:buSzPct val="65000"/>
        <a:buFont typeface="Monotype Sorts" pitchFamily="-65" charset="2"/>
        <a:buChar char=""/>
        <a:defRPr sz="2000">
          <a:solidFill>
            <a:schemeClr val="tx1"/>
          </a:solidFill>
          <a:effectLst>
            <a:outerShdw blurRad="38100" dist="38100" dir="2700000" algn="tl">
              <a:srgbClr val="000000"/>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6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6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6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6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65"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 Id="rId3" Type="http://schemas.openxmlformats.org/officeDocument/2006/relationships/image" Target="../media/image2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1.png"/><Relationship Id="rId1" Type="http://schemas.microsoft.com/office/2007/relationships/media" Target="file:////Users/mariafrancescaiulietto/Desktop/scrivania/M.FRANCESCA%20/Laboratorio/DIDATTICA/LEZIONI/carne%20&amp;%20pesce%20Lezioni/Hot%20and%20fresh.m4v" TargetMode="External"/><Relationship Id="rId2" Type="http://schemas.openxmlformats.org/officeDocument/2006/relationships/video" Target="file:////Users/mariafrancescaiulietto/Desktop/scrivania/M.FRANCESCA%20/Laboratorio/DIDATTICA/LEZIONI/carne%20&amp;%20pesce%20Lezioni/Hot%20and%20fresh.m4v"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 Id="rId3" Type="http://schemas.openxmlformats.org/officeDocument/2006/relationships/image" Target="../media/image7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b="1" dirty="0" smtClean="0"/>
              <a:t>IGIENE E TECNOLOGIE</a:t>
            </a:r>
            <a:br>
              <a:rPr lang="it-IT" b="1" dirty="0" smtClean="0"/>
            </a:br>
            <a:r>
              <a:rPr lang="it-IT" b="1" dirty="0" smtClean="0"/>
              <a:t>DEI PRODOTTI CARNEI</a:t>
            </a:r>
            <a:endParaRPr lang="it-IT"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3412"/>
            <a:ext cx="8229600" cy="1143000"/>
          </a:xfrm>
        </p:spPr>
        <p:txBody>
          <a:bodyPr/>
          <a:lstStyle/>
          <a:p>
            <a:r>
              <a:rPr lang="it-IT" b="1" dirty="0" smtClean="0"/>
              <a:t>Fenomeni post mortali</a:t>
            </a:r>
            <a:endParaRPr lang="it-IT" b="1" dirty="0"/>
          </a:p>
        </p:txBody>
      </p:sp>
      <p:sp>
        <p:nvSpPr>
          <p:cNvPr id="3" name="Segnaposto contenuto 2"/>
          <p:cNvSpPr>
            <a:spLocks noGrp="1"/>
          </p:cNvSpPr>
          <p:nvPr>
            <p:ph idx="1"/>
          </p:nvPr>
        </p:nvSpPr>
        <p:spPr>
          <a:xfrm>
            <a:off x="504058" y="3015654"/>
            <a:ext cx="8229600" cy="3810798"/>
          </a:xfrm>
        </p:spPr>
        <p:txBody>
          <a:bodyPr>
            <a:normAutofit fontScale="85000" lnSpcReduction="20000"/>
          </a:bodyPr>
          <a:lstStyle/>
          <a:p>
            <a:pPr>
              <a:buNone/>
            </a:pPr>
            <a:r>
              <a:rPr lang="it-IT" sz="3459" dirty="0" smtClean="0"/>
              <a:t>No O</a:t>
            </a:r>
            <a:r>
              <a:rPr lang="it-IT" sz="3459" baseline="-25000" dirty="0" smtClean="0"/>
              <a:t>2       </a:t>
            </a:r>
            <a:r>
              <a:rPr lang="it-IT" sz="3459" dirty="0" smtClean="0"/>
              <a:t>Glicolisi </a:t>
            </a:r>
            <a:r>
              <a:rPr lang="it-IT" sz="3459" dirty="0" err="1" smtClean="0"/>
              <a:t>anaerobia</a:t>
            </a:r>
            <a:r>
              <a:rPr lang="it-IT" sz="3459" dirty="0" smtClean="0"/>
              <a:t> </a:t>
            </a:r>
            <a:r>
              <a:rPr lang="it-IT" sz="3459" i="1" dirty="0" smtClean="0"/>
              <a:t>post </a:t>
            </a:r>
            <a:r>
              <a:rPr lang="it-IT" sz="3459" i="1" dirty="0" err="1" smtClean="0"/>
              <a:t>mortem</a:t>
            </a:r>
            <a:r>
              <a:rPr lang="it-IT" sz="3459" i="1" dirty="0" smtClean="0"/>
              <a:t>:</a:t>
            </a:r>
            <a:r>
              <a:rPr lang="it-IT" sz="3459" dirty="0" smtClean="0"/>
              <a:t> glicogeno idrolizzato       acido lattico</a:t>
            </a:r>
            <a:r>
              <a:rPr lang="it-IT" sz="3459" i="1" dirty="0" smtClean="0"/>
              <a:t>          </a:t>
            </a:r>
            <a:r>
              <a:rPr lang="it-IT" sz="3459" b="1" dirty="0" smtClean="0"/>
              <a:t>pH</a:t>
            </a:r>
            <a:r>
              <a:rPr lang="it-IT" sz="3459" dirty="0" smtClean="0"/>
              <a:t>  5,3-5,5</a:t>
            </a:r>
          </a:p>
          <a:p>
            <a:pPr algn="ctr">
              <a:buNone/>
            </a:pPr>
            <a:endParaRPr lang="it-IT" sz="3459" dirty="0" smtClean="0"/>
          </a:p>
          <a:p>
            <a:pPr algn="ctr">
              <a:buNone/>
            </a:pPr>
            <a:r>
              <a:rPr lang="it-IT" sz="3459" dirty="0" smtClean="0"/>
              <a:t>L’esaurimento di ATP </a:t>
            </a:r>
          </a:p>
          <a:p>
            <a:pPr algn="ctr">
              <a:buNone/>
            </a:pPr>
            <a:r>
              <a:rPr lang="it-IT" sz="3459" dirty="0" smtClean="0"/>
              <a:t>determina il collegamento stabile e irreversibile </a:t>
            </a:r>
          </a:p>
          <a:p>
            <a:pPr algn="ctr">
              <a:buNone/>
            </a:pPr>
            <a:r>
              <a:rPr lang="it-IT" sz="3459" dirty="0" smtClean="0"/>
              <a:t>tra actina e miosina </a:t>
            </a:r>
          </a:p>
          <a:p>
            <a:pPr algn="ctr">
              <a:buNone/>
            </a:pPr>
            <a:r>
              <a:rPr lang="it-IT" sz="3459" dirty="0" smtClean="0"/>
              <a:t>con accorciamento del sarcomero e</a:t>
            </a:r>
            <a:endParaRPr lang="it-IT" sz="3459" b="1" dirty="0" smtClean="0"/>
          </a:p>
          <a:p>
            <a:pPr algn="ctr">
              <a:buNone/>
            </a:pPr>
            <a:r>
              <a:rPr lang="it-IT" sz="4000" b="1" dirty="0" smtClean="0"/>
              <a:t>RIGOR MORTIS</a:t>
            </a:r>
          </a:p>
          <a:p>
            <a:pPr algn="ctr">
              <a:buNone/>
            </a:pPr>
            <a:endParaRPr lang="it-IT" dirty="0" smtClean="0"/>
          </a:p>
          <a:p>
            <a:pPr algn="ctr">
              <a:buNone/>
            </a:pPr>
            <a:endParaRPr lang="it-IT" dirty="0" smtClean="0"/>
          </a:p>
          <a:p>
            <a:endParaRPr lang="it-IT" dirty="0"/>
          </a:p>
        </p:txBody>
      </p:sp>
      <p:cxnSp>
        <p:nvCxnSpPr>
          <p:cNvPr id="5" name="Connettore 2 4"/>
          <p:cNvCxnSpPr/>
          <p:nvPr/>
        </p:nvCxnSpPr>
        <p:spPr>
          <a:xfrm>
            <a:off x="1463924" y="3211642"/>
            <a:ext cx="3373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Connettore 2 6"/>
          <p:cNvCxnSpPr/>
          <p:nvPr/>
        </p:nvCxnSpPr>
        <p:spPr>
          <a:xfrm>
            <a:off x="2578195" y="3616391"/>
            <a:ext cx="36495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Immagine 7" descr="Schermata 2015-05-18 alle 16.46.51.png"/>
          <p:cNvPicPr>
            <a:picLocks noChangeAspect="1"/>
          </p:cNvPicPr>
          <p:nvPr/>
        </p:nvPicPr>
        <p:blipFill>
          <a:blip r:embed="rId3"/>
          <a:stretch>
            <a:fillRect/>
          </a:stretch>
        </p:blipFill>
        <p:spPr>
          <a:xfrm>
            <a:off x="1689584" y="946938"/>
            <a:ext cx="5956300" cy="2025852"/>
          </a:xfrm>
          <a:prstGeom prst="rect">
            <a:avLst/>
          </a:prstGeom>
        </p:spPr>
      </p:pic>
      <p:cxnSp>
        <p:nvCxnSpPr>
          <p:cNvPr id="12" name="Connettore 2 11"/>
          <p:cNvCxnSpPr/>
          <p:nvPr/>
        </p:nvCxnSpPr>
        <p:spPr>
          <a:xfrm>
            <a:off x="5065657" y="3614803"/>
            <a:ext cx="44655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89770" y="195361"/>
            <a:ext cx="8654230" cy="6419752"/>
          </a:xfrm>
        </p:spPr>
        <p:txBody>
          <a:bodyPr>
            <a:normAutofit/>
          </a:bodyPr>
          <a:lstStyle/>
          <a:p>
            <a:pPr>
              <a:buNone/>
            </a:pPr>
            <a:r>
              <a:rPr lang="it-IT" b="1" dirty="0" smtClean="0"/>
              <a:t>   ENZIMI </a:t>
            </a:r>
            <a:r>
              <a:rPr lang="it-IT" dirty="0" smtClean="0"/>
              <a:t>autolitici rilasciati dalle fibrocellule:</a:t>
            </a:r>
          </a:p>
          <a:p>
            <a:r>
              <a:rPr lang="it-IT" dirty="0" smtClean="0"/>
              <a:t>azione proteolitica sulle proteine </a:t>
            </a:r>
            <a:r>
              <a:rPr lang="it-IT" dirty="0" err="1" smtClean="0"/>
              <a:t>sarcoplasmatiche</a:t>
            </a:r>
            <a:r>
              <a:rPr lang="it-IT" dirty="0" smtClean="0"/>
              <a:t>, contrattili e dello stroma</a:t>
            </a:r>
          </a:p>
          <a:p>
            <a:r>
              <a:rPr lang="it-IT" dirty="0" smtClean="0"/>
              <a:t>azione lipolitica: idrolisi dei trigliceridi insaturi e </a:t>
            </a:r>
            <a:r>
              <a:rPr lang="it-IT" dirty="0" err="1" smtClean="0"/>
              <a:t>ac.grassi</a:t>
            </a:r>
            <a:r>
              <a:rPr lang="it-IT" dirty="0" smtClean="0"/>
              <a:t> saturi a corta catena.</a:t>
            </a:r>
          </a:p>
          <a:p>
            <a:pPr>
              <a:buNone/>
            </a:pPr>
            <a:endParaRPr lang="it-IT" dirty="0" smtClean="0"/>
          </a:p>
          <a:p>
            <a:pPr>
              <a:buNone/>
            </a:pPr>
            <a:r>
              <a:rPr lang="it-IT" b="1" dirty="0" err="1" smtClean="0"/>
              <a:t>Calpaine</a:t>
            </a:r>
            <a:r>
              <a:rPr lang="it-IT" b="1" dirty="0" smtClean="0"/>
              <a:t>:</a:t>
            </a:r>
            <a:r>
              <a:rPr lang="it-IT" dirty="0" smtClean="0"/>
              <a:t> </a:t>
            </a:r>
            <a:r>
              <a:rPr lang="it-IT" dirty="0" err="1" smtClean="0"/>
              <a:t>Ca-attivate</a:t>
            </a:r>
            <a:r>
              <a:rPr lang="it-IT" dirty="0" smtClean="0"/>
              <a:t> pH ottimale &gt;</a:t>
            </a:r>
            <a:r>
              <a:rPr lang="it-IT" dirty="0" err="1" smtClean="0"/>
              <a:t>6</a:t>
            </a:r>
            <a:r>
              <a:rPr lang="it-IT" dirty="0"/>
              <a:t> </a:t>
            </a:r>
            <a:endParaRPr lang="it-IT" dirty="0" smtClean="0"/>
          </a:p>
          <a:p>
            <a:pPr>
              <a:buNone/>
            </a:pPr>
            <a:r>
              <a:rPr lang="it-IT" b="1" dirty="0" err="1" smtClean="0"/>
              <a:t>Catepsine</a:t>
            </a:r>
            <a:r>
              <a:rPr lang="it-IT" b="1" dirty="0" smtClean="0"/>
              <a:t> (enzimi </a:t>
            </a:r>
            <a:r>
              <a:rPr lang="it-IT" b="1" dirty="0" err="1" smtClean="0"/>
              <a:t>lisosomiali</a:t>
            </a:r>
            <a:r>
              <a:rPr lang="it-IT" b="1" dirty="0" smtClean="0"/>
              <a:t>): </a:t>
            </a:r>
            <a:r>
              <a:rPr lang="it-IT" dirty="0" smtClean="0"/>
              <a:t>pH &lt;</a:t>
            </a:r>
            <a:r>
              <a:rPr lang="it-IT" dirty="0" err="1" smtClean="0"/>
              <a:t>6</a:t>
            </a:r>
            <a:r>
              <a:rPr lang="it-IT" dirty="0" smtClean="0"/>
              <a:t>, maggiore</a:t>
            </a:r>
          </a:p>
          <a:p>
            <a:pPr>
              <a:buNone/>
            </a:pPr>
            <a:r>
              <a:rPr lang="it-IT" dirty="0" smtClean="0"/>
              <a:t>importanza nel processo</a:t>
            </a:r>
          </a:p>
          <a:p>
            <a:pPr>
              <a:buNone/>
            </a:pPr>
            <a:r>
              <a:rPr lang="it-IT" dirty="0" smtClean="0"/>
              <a:t>Intensità d’azione dipendente dalla </a:t>
            </a:r>
            <a:r>
              <a:rPr lang="it-IT" u="sng" dirty="0" smtClean="0"/>
              <a:t>temperatura</a:t>
            </a:r>
            <a:r>
              <a:rPr lang="it-IT" dirty="0" smtClean="0"/>
              <a:t>.</a:t>
            </a:r>
          </a:p>
          <a:p>
            <a:endParaRPr lang="it-IT"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5-05-16 alle 14.01.36.png"/>
          <p:cNvPicPr>
            <a:picLocks noGrp="1" noChangeAspect="1"/>
          </p:cNvPicPr>
          <p:nvPr>
            <p:ph idx="1"/>
          </p:nvPr>
        </p:nvPicPr>
        <p:blipFill>
          <a:blip r:embed="rId2"/>
          <a:srcRect l="-9269" r="-9269"/>
          <a:stretch>
            <a:fillRect/>
          </a:stretch>
        </p:blipFill>
        <p:spPr>
          <a:xfrm>
            <a:off x="457200" y="651205"/>
            <a:ext cx="8229600" cy="549145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Durata della frollatura</a:t>
            </a:r>
            <a:endParaRPr lang="it-IT" b="1" dirty="0"/>
          </a:p>
        </p:txBody>
      </p:sp>
      <p:sp>
        <p:nvSpPr>
          <p:cNvPr id="3" name="Segnaposto contenuto 2"/>
          <p:cNvSpPr>
            <a:spLocks noGrp="1"/>
          </p:cNvSpPr>
          <p:nvPr>
            <p:ph idx="1"/>
          </p:nvPr>
        </p:nvSpPr>
        <p:spPr>
          <a:xfrm>
            <a:off x="457200" y="1417638"/>
            <a:ext cx="8229600" cy="4964169"/>
          </a:xfrm>
        </p:spPr>
        <p:txBody>
          <a:bodyPr>
            <a:normAutofit lnSpcReduction="10000"/>
          </a:bodyPr>
          <a:lstStyle/>
          <a:p>
            <a:pPr>
              <a:buNone/>
            </a:pPr>
            <a:r>
              <a:rPr lang="it-IT" dirty="0" smtClean="0"/>
              <a:t>Legata a molti fattori: età dell’animale, sviluppo</a:t>
            </a:r>
          </a:p>
          <a:p>
            <a:pPr>
              <a:buNone/>
            </a:pPr>
            <a:r>
              <a:rPr lang="it-IT" dirty="0" smtClean="0"/>
              <a:t>delle masse muscolari, stato di ingrassamento,</a:t>
            </a:r>
          </a:p>
          <a:p>
            <a:pPr>
              <a:buNone/>
            </a:pPr>
            <a:r>
              <a:rPr lang="it-IT" dirty="0" smtClean="0"/>
              <a:t>caratteristiche di razza</a:t>
            </a:r>
          </a:p>
          <a:p>
            <a:endParaRPr lang="it-IT" dirty="0" smtClean="0"/>
          </a:p>
          <a:p>
            <a:r>
              <a:rPr lang="it-IT" dirty="0" smtClean="0"/>
              <a:t>Animali giovani: tra </a:t>
            </a:r>
            <a:r>
              <a:rPr lang="it-IT" dirty="0" err="1" smtClean="0"/>
              <a:t>3</a:t>
            </a:r>
            <a:r>
              <a:rPr lang="it-IT" dirty="0" smtClean="0"/>
              <a:t> e </a:t>
            </a:r>
            <a:r>
              <a:rPr lang="it-IT" dirty="0" err="1" smtClean="0"/>
              <a:t>7</a:t>
            </a:r>
            <a:r>
              <a:rPr lang="it-IT" dirty="0" smtClean="0"/>
              <a:t> giorni a temperatura di refrigerazione +1°/+4°C </a:t>
            </a:r>
          </a:p>
          <a:p>
            <a:r>
              <a:rPr lang="it-IT" dirty="0" smtClean="0"/>
              <a:t>Animali adulti: almeno 15 giorni</a:t>
            </a:r>
          </a:p>
          <a:p>
            <a:endParaRPr lang="it-IT" dirty="0" smtClean="0"/>
          </a:p>
          <a:p>
            <a:pPr>
              <a:buNone/>
            </a:pPr>
            <a:r>
              <a:rPr lang="it-IT" b="1" dirty="0" smtClean="0"/>
              <a:t>          Scopo: INTENERIMENTO DELLA CARNE</a:t>
            </a:r>
          </a:p>
          <a:p>
            <a:endParaRPr lang="it-IT"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797050" y="1005485"/>
            <a:ext cx="6443660" cy="4832745"/>
          </a:xfrm>
        </p:spPr>
      </p:pic>
    </p:spTree>
    <p:extLst>
      <p:ext uri="{BB962C8B-B14F-4D97-AF65-F5344CB8AC3E}">
        <p14:creationId xmlns:p14="http://schemas.microsoft.com/office/powerpoint/2010/main" val="1215795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7275" y="117854"/>
            <a:ext cx="7515225" cy="6611560"/>
          </a:xfrm>
        </p:spPr>
      </p:pic>
    </p:spTree>
    <p:extLst>
      <p:ext uri="{BB962C8B-B14F-4D97-AF65-F5344CB8AC3E}">
        <p14:creationId xmlns:p14="http://schemas.microsoft.com/office/powerpoint/2010/main" val="109808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Carni PSE</a:t>
            </a:r>
            <a:endParaRPr lang="it-IT" b="1" dirty="0"/>
          </a:p>
        </p:txBody>
      </p:sp>
      <p:sp>
        <p:nvSpPr>
          <p:cNvPr id="3" name="Segnaposto contenuto 2"/>
          <p:cNvSpPr>
            <a:spLocks noGrp="1"/>
          </p:cNvSpPr>
          <p:nvPr>
            <p:ph idx="1"/>
          </p:nvPr>
        </p:nvSpPr>
        <p:spPr>
          <a:xfrm>
            <a:off x="128587" y="1665684"/>
            <a:ext cx="9272588" cy="1143000"/>
          </a:xfrm>
        </p:spPr>
        <p:txBody>
          <a:bodyPr>
            <a:normAutofit lnSpcReduction="10000"/>
          </a:bodyPr>
          <a:lstStyle/>
          <a:p>
            <a:r>
              <a:rPr lang="it-IT" dirty="0" smtClean="0"/>
              <a:t>Porcine Stress </a:t>
            </a:r>
            <a:r>
              <a:rPr lang="it-IT" dirty="0" err="1" smtClean="0"/>
              <a:t>Syndrome</a:t>
            </a:r>
            <a:r>
              <a:rPr lang="it-IT" dirty="0" smtClean="0"/>
              <a:t> – short </a:t>
            </a:r>
            <a:r>
              <a:rPr lang="it-IT" dirty="0" err="1" smtClean="0"/>
              <a:t>term</a:t>
            </a:r>
            <a:r>
              <a:rPr lang="it-IT" dirty="0" smtClean="0"/>
              <a:t> acute stress</a:t>
            </a:r>
          </a:p>
          <a:p>
            <a:pPr marL="0" indent="0" algn="ctr">
              <a:buNone/>
            </a:pPr>
            <a:r>
              <a:rPr lang="it-IT" i="1" dirty="0" err="1" smtClean="0"/>
              <a:t>Fight</a:t>
            </a:r>
            <a:r>
              <a:rPr lang="it-IT" i="1" dirty="0" smtClean="0"/>
              <a:t> or </a:t>
            </a:r>
            <a:r>
              <a:rPr lang="it-IT" i="1" dirty="0" err="1" smtClean="0"/>
              <a:t>flight</a:t>
            </a:r>
            <a:endParaRPr lang="it-IT" i="1" dirty="0" smtClean="0"/>
          </a:p>
          <a:p>
            <a:pPr marL="0" indent="0" algn="ctr">
              <a:buNone/>
            </a:pPr>
            <a:endParaRPr lang="it-IT" i="1" dirty="0" smtClean="0"/>
          </a:p>
        </p:txBody>
      </p:sp>
      <p:pic>
        <p:nvPicPr>
          <p:cNvPr id="4" name="Immagine 3"/>
          <p:cNvPicPr>
            <a:picLocks noChangeAspect="1"/>
          </p:cNvPicPr>
          <p:nvPr/>
        </p:nvPicPr>
        <p:blipFill>
          <a:blip r:embed="rId3"/>
          <a:stretch>
            <a:fillRect/>
          </a:stretch>
        </p:blipFill>
        <p:spPr>
          <a:xfrm>
            <a:off x="5969000" y="3056731"/>
            <a:ext cx="3175000" cy="2184400"/>
          </a:xfrm>
          <a:prstGeom prst="rect">
            <a:avLst/>
          </a:prstGeom>
        </p:spPr>
      </p:pic>
      <p:sp>
        <p:nvSpPr>
          <p:cNvPr id="5" name="CasellaDiTesto 4"/>
          <p:cNvSpPr txBox="1"/>
          <p:nvPr/>
        </p:nvSpPr>
        <p:spPr>
          <a:xfrm>
            <a:off x="528638" y="3243263"/>
            <a:ext cx="4757737" cy="3816429"/>
          </a:xfrm>
          <a:prstGeom prst="rect">
            <a:avLst/>
          </a:prstGeom>
          <a:noFill/>
        </p:spPr>
        <p:txBody>
          <a:bodyPr wrap="square" rtlCol="0">
            <a:spAutoFit/>
          </a:bodyPr>
          <a:lstStyle/>
          <a:p>
            <a:pPr marL="457200" indent="-457200">
              <a:buFont typeface="Arial" charset="0"/>
              <a:buChar char="•"/>
            </a:pPr>
            <a:r>
              <a:rPr lang="it-IT" sz="2800" dirty="0"/>
              <a:t>Pale: aspetto chiaro per dispersione della luce</a:t>
            </a:r>
          </a:p>
          <a:p>
            <a:pPr marL="457200" indent="-457200">
              <a:buFont typeface="Arial" charset="0"/>
              <a:buChar char="•"/>
            </a:pPr>
            <a:r>
              <a:rPr lang="it-IT" sz="2800" dirty="0"/>
              <a:t>Soft: denaturazione delle proteine (aspetto di carne cotta)</a:t>
            </a:r>
          </a:p>
          <a:p>
            <a:pPr marL="457200" indent="-457200">
              <a:buFont typeface="Arial" charset="0"/>
              <a:buChar char="•"/>
            </a:pPr>
            <a:r>
              <a:rPr lang="it-IT" sz="2800" dirty="0" err="1" smtClean="0"/>
              <a:t>Exudative</a:t>
            </a:r>
            <a:r>
              <a:rPr lang="it-IT" sz="2800" dirty="0"/>
              <a:t>: alla superficie di taglio geme (5% più del solito) </a:t>
            </a:r>
          </a:p>
          <a:p>
            <a:endParaRPr lang="it-IT" dirty="0"/>
          </a:p>
        </p:txBody>
      </p:sp>
    </p:spTree>
    <p:extLst>
      <p:ext uri="{BB962C8B-B14F-4D97-AF65-F5344CB8AC3E}">
        <p14:creationId xmlns:p14="http://schemas.microsoft.com/office/powerpoint/2010/main" val="921721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71462" y="1100138"/>
            <a:ext cx="8229600" cy="4525963"/>
          </a:xfrm>
        </p:spPr>
        <p:txBody>
          <a:bodyPr>
            <a:normAutofit lnSpcReduction="10000"/>
          </a:bodyPr>
          <a:lstStyle/>
          <a:p>
            <a:r>
              <a:rPr lang="it-IT" dirty="0" smtClean="0"/>
              <a:t>Le carni PSE sono associate ad uno stress acuto immediatamente prima della macellazione. </a:t>
            </a:r>
          </a:p>
          <a:p>
            <a:r>
              <a:rPr lang="it-IT" dirty="0" smtClean="0"/>
              <a:t>Raggiungimento di bassi valori di </a:t>
            </a:r>
            <a:r>
              <a:rPr lang="it-IT" dirty="0" err="1" smtClean="0"/>
              <a:t>pH</a:t>
            </a:r>
            <a:r>
              <a:rPr lang="it-IT" dirty="0" smtClean="0"/>
              <a:t> quando la temperatura della carcassa è ancora alta (può superare anche 43°C).</a:t>
            </a:r>
          </a:p>
          <a:p>
            <a:r>
              <a:rPr lang="it-IT" dirty="0" smtClean="0"/>
              <a:t>A 45’ dalla morte il </a:t>
            </a:r>
            <a:r>
              <a:rPr lang="it-IT" dirty="0" err="1" smtClean="0"/>
              <a:t>pH</a:t>
            </a:r>
            <a:r>
              <a:rPr lang="it-IT" dirty="0" smtClean="0"/>
              <a:t> della carne di suino è &gt;6,4 mentre in condizione PSE è &lt;5,9</a:t>
            </a:r>
          </a:p>
          <a:p>
            <a:r>
              <a:rPr lang="it-IT" dirty="0"/>
              <a:t>Sconsigliabile l’uso per insaccati cotti</a:t>
            </a:r>
          </a:p>
        </p:txBody>
      </p:sp>
    </p:spTree>
    <p:extLst>
      <p:ext uri="{BB962C8B-B14F-4D97-AF65-F5344CB8AC3E}">
        <p14:creationId xmlns:p14="http://schemas.microsoft.com/office/powerpoint/2010/main" val="20776744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8950" y="1634331"/>
            <a:ext cx="8166100" cy="4457700"/>
          </a:xfrm>
        </p:spPr>
      </p:pic>
      <p:sp>
        <p:nvSpPr>
          <p:cNvPr id="5" name="CasellaDiTesto 4"/>
          <p:cNvSpPr txBox="1"/>
          <p:nvPr/>
        </p:nvSpPr>
        <p:spPr>
          <a:xfrm>
            <a:off x="5472113" y="6257925"/>
            <a:ext cx="2017540" cy="369332"/>
          </a:xfrm>
          <a:prstGeom prst="rect">
            <a:avLst/>
          </a:prstGeom>
          <a:noFill/>
        </p:spPr>
        <p:txBody>
          <a:bodyPr wrap="none" rtlCol="0">
            <a:spAutoFit/>
          </a:bodyPr>
          <a:lstStyle/>
          <a:p>
            <a:r>
              <a:rPr lang="it-IT" dirty="0" err="1" smtClean="0"/>
              <a:t>University</a:t>
            </a:r>
            <a:r>
              <a:rPr lang="it-IT" dirty="0" smtClean="0"/>
              <a:t> of Bristol</a:t>
            </a:r>
            <a:endParaRPr lang="it-IT" dirty="0"/>
          </a:p>
        </p:txBody>
      </p:sp>
    </p:spTree>
    <p:extLst>
      <p:ext uri="{BB962C8B-B14F-4D97-AF65-F5344CB8AC3E}">
        <p14:creationId xmlns:p14="http://schemas.microsoft.com/office/powerpoint/2010/main" val="1170440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810430" y="600077"/>
            <a:ext cx="5558752" cy="4645818"/>
          </a:xfrm>
          <a:prstGeom prst="rect">
            <a:avLst/>
          </a:prstGeom>
        </p:spPr>
      </p:pic>
    </p:spTree>
    <p:extLst>
      <p:ext uri="{BB962C8B-B14F-4D97-AF65-F5344CB8AC3E}">
        <p14:creationId xmlns:p14="http://schemas.microsoft.com/office/powerpoint/2010/main" val="276701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CARNE</a:t>
            </a:r>
            <a:endParaRPr lang="it-IT" b="1" dirty="0"/>
          </a:p>
        </p:txBody>
      </p:sp>
      <p:pic>
        <p:nvPicPr>
          <p:cNvPr id="4" name="Segnaposto contenuto 3" descr="WP_000670.jpg"/>
          <p:cNvPicPr>
            <a:picLocks noGrp="1" noChangeAspect="1"/>
          </p:cNvPicPr>
          <p:nvPr>
            <p:ph idx="1"/>
          </p:nvPr>
        </p:nvPicPr>
        <p:blipFill>
          <a:blip r:embed="rId2"/>
          <a:srcRect l="2298" t="15610" r="7953"/>
          <a:stretch>
            <a:fillRect/>
          </a:stretch>
        </p:blipFill>
        <p:spPr>
          <a:xfrm>
            <a:off x="1240855" y="1367383"/>
            <a:ext cx="6598424" cy="4653383"/>
          </a:xfrm>
          <a:prstGeom prst="rect">
            <a:avLst/>
          </a:prstGeom>
          <a:ln>
            <a:noFill/>
          </a:ln>
          <a:effectLst>
            <a:softEdge rad="112500"/>
          </a:effectLst>
        </p:spPr>
      </p:pic>
      <p:sp>
        <p:nvSpPr>
          <p:cNvPr id="5" name="CasellaDiTesto 4"/>
          <p:cNvSpPr txBox="1"/>
          <p:nvPr/>
        </p:nvSpPr>
        <p:spPr>
          <a:xfrm>
            <a:off x="3065641" y="6020766"/>
            <a:ext cx="3722562" cy="646331"/>
          </a:xfrm>
          <a:prstGeom prst="rect">
            <a:avLst/>
          </a:prstGeom>
          <a:noFill/>
        </p:spPr>
        <p:txBody>
          <a:bodyPr wrap="square" rtlCol="0">
            <a:spAutoFit/>
          </a:bodyPr>
          <a:lstStyle/>
          <a:p>
            <a:r>
              <a:rPr lang="it-IT" sz="3600" dirty="0" smtClean="0"/>
              <a:t>Come definirla?</a:t>
            </a:r>
            <a:endParaRPr lang="it-IT" sz="3600" dirty="0"/>
          </a:p>
        </p:txBody>
      </p:sp>
      <p:sp>
        <p:nvSpPr>
          <p:cNvPr id="6" name="CasellaDiTesto 5"/>
          <p:cNvSpPr txBox="1"/>
          <p:nvPr/>
        </p:nvSpPr>
        <p:spPr>
          <a:xfrm>
            <a:off x="7331273" y="5570187"/>
            <a:ext cx="445818" cy="369332"/>
          </a:xfrm>
          <a:prstGeom prst="rect">
            <a:avLst/>
          </a:prstGeom>
          <a:noFill/>
        </p:spPr>
        <p:txBody>
          <a:bodyPr wrap="none" rtlCol="0">
            <a:spAutoFit/>
          </a:bodyPr>
          <a:lstStyle/>
          <a:p>
            <a:r>
              <a:rPr lang="it-IT" dirty="0" err="1" smtClean="0">
                <a:latin typeface="Mistral"/>
                <a:cs typeface="Mistral"/>
              </a:rPr>
              <a:t>mfi</a:t>
            </a:r>
            <a:endParaRPr lang="it-IT" dirty="0">
              <a:latin typeface="Mistral"/>
              <a:cs typeface="Mistr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Carni DFD</a:t>
            </a:r>
            <a:endParaRPr lang="it-IT" b="1" dirty="0"/>
          </a:p>
        </p:txBody>
      </p:sp>
      <p:sp>
        <p:nvSpPr>
          <p:cNvPr id="3" name="Segnaposto contenuto 2"/>
          <p:cNvSpPr>
            <a:spLocks noGrp="1"/>
          </p:cNvSpPr>
          <p:nvPr>
            <p:ph idx="1"/>
          </p:nvPr>
        </p:nvSpPr>
        <p:spPr>
          <a:xfrm>
            <a:off x="914400" y="3615766"/>
            <a:ext cx="8229600" cy="4525963"/>
          </a:xfrm>
        </p:spPr>
        <p:txBody>
          <a:bodyPr/>
          <a:lstStyle/>
          <a:p>
            <a:r>
              <a:rPr lang="it-IT" dirty="0" smtClean="0"/>
              <a:t>Dark </a:t>
            </a:r>
            <a:r>
              <a:rPr lang="it-IT" dirty="0" err="1" smtClean="0"/>
              <a:t>Firm</a:t>
            </a:r>
            <a:r>
              <a:rPr lang="it-IT" dirty="0" smtClean="0"/>
              <a:t> Dry</a:t>
            </a:r>
          </a:p>
          <a:p>
            <a:r>
              <a:rPr lang="it-IT" dirty="0" smtClean="0"/>
              <a:t>Alto </a:t>
            </a:r>
            <a:r>
              <a:rPr lang="it-IT" dirty="0" err="1" smtClean="0"/>
              <a:t>pH</a:t>
            </a:r>
            <a:r>
              <a:rPr lang="it-IT" dirty="0" smtClean="0"/>
              <a:t> -&gt; </a:t>
            </a:r>
            <a:r>
              <a:rPr lang="it-IT" dirty="0" err="1" smtClean="0"/>
              <a:t>meat</a:t>
            </a:r>
            <a:r>
              <a:rPr lang="it-IT" dirty="0" smtClean="0"/>
              <a:t> </a:t>
            </a:r>
            <a:r>
              <a:rPr lang="it-IT" dirty="0" err="1" smtClean="0"/>
              <a:t>spoilage</a:t>
            </a:r>
            <a:endParaRPr lang="it-IT" dirty="0" smtClean="0"/>
          </a:p>
          <a:p>
            <a:r>
              <a:rPr lang="it-IT" dirty="0" smtClean="0"/>
              <a:t>Dopo 24h il </a:t>
            </a:r>
            <a:r>
              <a:rPr lang="it-IT" dirty="0" err="1" smtClean="0"/>
              <a:t>pH</a:t>
            </a:r>
            <a:r>
              <a:rPr lang="it-IT" dirty="0" smtClean="0"/>
              <a:t> è &gt; 6-6,2</a:t>
            </a:r>
            <a:endParaRPr lang="it-IT" dirty="0"/>
          </a:p>
        </p:txBody>
      </p:sp>
      <p:sp>
        <p:nvSpPr>
          <p:cNvPr id="5" name="CasellaDiTesto 4"/>
          <p:cNvSpPr txBox="1"/>
          <p:nvPr/>
        </p:nvSpPr>
        <p:spPr>
          <a:xfrm>
            <a:off x="585790" y="1731872"/>
            <a:ext cx="8201024" cy="1569660"/>
          </a:xfrm>
          <a:prstGeom prst="rect">
            <a:avLst/>
          </a:prstGeom>
          <a:noFill/>
        </p:spPr>
        <p:txBody>
          <a:bodyPr wrap="square" rtlCol="0">
            <a:spAutoFit/>
          </a:bodyPr>
          <a:lstStyle/>
          <a:p>
            <a:r>
              <a:rPr lang="it-IT" sz="2400" dirty="0" smtClean="0"/>
              <a:t>Associato a uno stress cronico (long </a:t>
            </a:r>
            <a:r>
              <a:rPr lang="it-IT" sz="2400" dirty="0" err="1" smtClean="0"/>
              <a:t>term</a:t>
            </a:r>
            <a:r>
              <a:rPr lang="it-IT" sz="2400" dirty="0" smtClean="0"/>
              <a:t> stress)</a:t>
            </a:r>
          </a:p>
          <a:p>
            <a:r>
              <a:rPr lang="it-IT" sz="2400" dirty="0" smtClean="0"/>
              <a:t>Le riserve di glicogeno muscolare sono state consumate e non può avvenire una corretta acidificazione della carne</a:t>
            </a:r>
          </a:p>
          <a:p>
            <a:r>
              <a:rPr lang="it-IT" sz="2400" dirty="0" smtClean="0"/>
              <a:t> </a:t>
            </a:r>
            <a:endParaRPr lang="it-IT" sz="2400" dirty="0"/>
          </a:p>
        </p:txBody>
      </p:sp>
      <p:pic>
        <p:nvPicPr>
          <p:cNvPr id="6" name="Immagine 5"/>
          <p:cNvPicPr>
            <a:picLocks noChangeAspect="1"/>
          </p:cNvPicPr>
          <p:nvPr/>
        </p:nvPicPr>
        <p:blipFill>
          <a:blip r:embed="rId3"/>
          <a:stretch>
            <a:fillRect/>
          </a:stretch>
        </p:blipFill>
        <p:spPr>
          <a:xfrm>
            <a:off x="5829300" y="3074784"/>
            <a:ext cx="2857500" cy="2280285"/>
          </a:xfrm>
          <a:prstGeom prst="rect">
            <a:avLst/>
          </a:prstGeom>
        </p:spPr>
      </p:pic>
    </p:spTree>
    <p:extLst>
      <p:ext uri="{BB962C8B-B14F-4D97-AF65-F5344CB8AC3E}">
        <p14:creationId xmlns:p14="http://schemas.microsoft.com/office/powerpoint/2010/main" val="20763422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800" y="1723231"/>
            <a:ext cx="8026400" cy="4279900"/>
          </a:xfrm>
        </p:spPr>
      </p:pic>
      <p:sp>
        <p:nvSpPr>
          <p:cNvPr id="7" name="CasellaDiTesto 6"/>
          <p:cNvSpPr txBox="1"/>
          <p:nvPr/>
        </p:nvSpPr>
        <p:spPr>
          <a:xfrm>
            <a:off x="5472113" y="6257925"/>
            <a:ext cx="2017540" cy="369332"/>
          </a:xfrm>
          <a:prstGeom prst="rect">
            <a:avLst/>
          </a:prstGeom>
          <a:noFill/>
        </p:spPr>
        <p:txBody>
          <a:bodyPr wrap="none" rtlCol="0">
            <a:spAutoFit/>
          </a:bodyPr>
          <a:lstStyle/>
          <a:p>
            <a:r>
              <a:rPr lang="it-IT" dirty="0" err="1" smtClean="0"/>
              <a:t>University</a:t>
            </a:r>
            <a:r>
              <a:rPr lang="it-IT" dirty="0" smtClean="0"/>
              <a:t> </a:t>
            </a:r>
            <a:r>
              <a:rPr lang="it-IT" smtClean="0"/>
              <a:t>of Bristol</a:t>
            </a:r>
            <a:endParaRPr lang="it-IT"/>
          </a:p>
        </p:txBody>
      </p:sp>
    </p:spTree>
    <p:extLst>
      <p:ext uri="{BB962C8B-B14F-4D97-AF65-F5344CB8AC3E}">
        <p14:creationId xmlns:p14="http://schemas.microsoft.com/office/powerpoint/2010/main" val="761542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4312" y="957262"/>
            <a:ext cx="8229600" cy="4525963"/>
          </a:xfrm>
        </p:spPr>
        <p:txBody>
          <a:bodyPr>
            <a:normAutofit/>
          </a:bodyPr>
          <a:lstStyle/>
          <a:p>
            <a:r>
              <a:rPr lang="it-IT" dirty="0"/>
              <a:t>A</a:t>
            </a:r>
            <a:r>
              <a:rPr lang="it-IT" dirty="0" smtClean="0"/>
              <a:t>datte </a:t>
            </a:r>
            <a:r>
              <a:rPr lang="it-IT" dirty="0"/>
              <a:t>all’industria delle carni conservate sottoposte a sterilizzazione e ai </a:t>
            </a:r>
            <a:r>
              <a:rPr lang="it-IT" dirty="0" smtClean="0"/>
              <a:t>prodotti </a:t>
            </a:r>
            <a:r>
              <a:rPr lang="it-IT" dirty="0"/>
              <a:t>cotti (wurstel) </a:t>
            </a:r>
          </a:p>
          <a:p>
            <a:r>
              <a:rPr lang="it-IT" dirty="0" smtClean="0"/>
              <a:t>Rischio </a:t>
            </a:r>
            <a:r>
              <a:rPr lang="it-IT" dirty="0"/>
              <a:t>elevato di contaminazione batterica </a:t>
            </a:r>
            <a:r>
              <a:rPr lang="it-IT" dirty="0" smtClean="0"/>
              <a:t>(</a:t>
            </a:r>
            <a:r>
              <a:rPr lang="it-IT" i="1" dirty="0" err="1"/>
              <a:t>B</a:t>
            </a:r>
            <a:r>
              <a:rPr lang="it-IT" i="1" dirty="0" err="1" smtClean="0"/>
              <a:t>rochotrix</a:t>
            </a:r>
            <a:r>
              <a:rPr lang="it-IT" i="1" dirty="0" smtClean="0"/>
              <a:t> </a:t>
            </a:r>
            <a:r>
              <a:rPr lang="it-IT" i="1" dirty="0" err="1" smtClean="0"/>
              <a:t>thermosphacta</a:t>
            </a:r>
            <a:r>
              <a:rPr lang="it-IT" dirty="0" smtClean="0"/>
              <a:t>)</a:t>
            </a:r>
            <a:endParaRPr lang="it-IT" dirty="0"/>
          </a:p>
          <a:p>
            <a:pPr marL="0" indent="0">
              <a:buNone/>
            </a:pPr>
            <a:r>
              <a:rPr lang="it-IT" dirty="0"/>
              <a:t> </a:t>
            </a:r>
            <a:r>
              <a:rPr lang="it-IT" dirty="0" smtClean="0"/>
              <a:t>-&gt; inadatte </a:t>
            </a:r>
            <a:r>
              <a:rPr lang="it-IT" dirty="0"/>
              <a:t>al confezionamento sottovuoto e atmosfera protettiva </a:t>
            </a:r>
          </a:p>
        </p:txBody>
      </p:sp>
    </p:spTree>
    <p:extLst>
      <p:ext uri="{BB962C8B-B14F-4D97-AF65-F5344CB8AC3E}">
        <p14:creationId xmlns:p14="http://schemas.microsoft.com/office/powerpoint/2010/main" val="20864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FFFFFF"/>
                </a:solidFill>
                <a:ea typeface="ＭＳ Ｐゴシック" pitchFamily="-65" charset="-128"/>
              </a:rPr>
              <a:t>Parametri di qualità della carne</a:t>
            </a:r>
            <a:endParaRPr lang="it-IT" dirty="0"/>
          </a:p>
        </p:txBody>
      </p:sp>
      <p:sp>
        <p:nvSpPr>
          <p:cNvPr id="3" name="Segnaposto contenuto 2"/>
          <p:cNvSpPr>
            <a:spLocks noGrp="1"/>
          </p:cNvSpPr>
          <p:nvPr>
            <p:ph idx="1"/>
          </p:nvPr>
        </p:nvSpPr>
        <p:spPr>
          <a:xfrm>
            <a:off x="309540" y="1423026"/>
            <a:ext cx="8686800" cy="4525963"/>
          </a:xfrm>
        </p:spPr>
        <p:txBody>
          <a:bodyPr>
            <a:normAutofit lnSpcReduction="10000"/>
          </a:bodyPr>
          <a:lstStyle/>
          <a:p>
            <a:r>
              <a:rPr lang="it-IT" b="1" dirty="0" smtClean="0"/>
              <a:t>TENEREZZA</a:t>
            </a:r>
          </a:p>
          <a:p>
            <a:pPr>
              <a:buNone/>
            </a:pPr>
            <a:r>
              <a:rPr lang="it-IT" dirty="0" smtClean="0"/>
              <a:t>Si </a:t>
            </a:r>
            <a:r>
              <a:rPr lang="it-IT" dirty="0"/>
              <a:t>ricorre a specifici dinamometri che </a:t>
            </a:r>
            <a:r>
              <a:rPr lang="it-IT" dirty="0" smtClean="0"/>
              <a:t>misurano la</a:t>
            </a:r>
          </a:p>
          <a:p>
            <a:pPr>
              <a:buNone/>
            </a:pPr>
            <a:r>
              <a:rPr lang="it-IT" dirty="0" smtClean="0"/>
              <a:t>forza </a:t>
            </a:r>
            <a:r>
              <a:rPr lang="it-IT" dirty="0"/>
              <a:t>necessaria a </a:t>
            </a:r>
            <a:r>
              <a:rPr lang="it-IT" dirty="0" smtClean="0"/>
              <a:t>strappare </a:t>
            </a:r>
            <a:r>
              <a:rPr lang="it-IT" dirty="0"/>
              <a:t>o </a:t>
            </a:r>
            <a:r>
              <a:rPr lang="it-IT" dirty="0" smtClean="0"/>
              <a:t>penetrare il</a:t>
            </a:r>
          </a:p>
          <a:p>
            <a:pPr>
              <a:buNone/>
            </a:pPr>
            <a:r>
              <a:rPr lang="it-IT" dirty="0" smtClean="0"/>
              <a:t>campione </a:t>
            </a:r>
            <a:r>
              <a:rPr lang="it-IT" dirty="0"/>
              <a:t>in </a:t>
            </a:r>
            <a:r>
              <a:rPr lang="it-IT" dirty="0" smtClean="0"/>
              <a:t>esame. </a:t>
            </a:r>
          </a:p>
          <a:p>
            <a:pPr>
              <a:buNone/>
            </a:pPr>
            <a:endParaRPr lang="it-IT" dirty="0"/>
          </a:p>
          <a:p>
            <a:pPr>
              <a:buNone/>
            </a:pPr>
            <a:endParaRPr lang="it-IT" dirty="0" smtClean="0"/>
          </a:p>
          <a:p>
            <a:pPr>
              <a:buNone/>
            </a:pPr>
            <a:r>
              <a:rPr lang="it-IT" i="1" dirty="0"/>
              <a:t>Warner </a:t>
            </a:r>
            <a:r>
              <a:rPr lang="it-IT" i="1" dirty="0" err="1"/>
              <a:t>Bratzler</a:t>
            </a:r>
            <a:r>
              <a:rPr lang="it-IT" i="1" dirty="0"/>
              <a:t> </a:t>
            </a:r>
            <a:r>
              <a:rPr lang="it-IT" i="1" dirty="0" err="1"/>
              <a:t>shear</a:t>
            </a:r>
            <a:r>
              <a:rPr lang="it-IT" i="1" dirty="0"/>
              <a:t> </a:t>
            </a:r>
            <a:r>
              <a:rPr lang="it-IT" i="1" dirty="0" smtClean="0"/>
              <a:t>test</a:t>
            </a:r>
            <a:r>
              <a:rPr lang="it-IT" dirty="0" smtClean="0"/>
              <a:t>:</a:t>
            </a:r>
          </a:p>
          <a:p>
            <a:pPr>
              <a:buNone/>
            </a:pPr>
            <a:r>
              <a:rPr lang="it-IT" dirty="0"/>
              <a:t>r</a:t>
            </a:r>
            <a:r>
              <a:rPr lang="it-IT" dirty="0" smtClean="0"/>
              <a:t>esistenza al taglio </a:t>
            </a:r>
          </a:p>
          <a:p>
            <a:pPr>
              <a:buNone/>
            </a:pPr>
            <a:endParaRPr lang="it-IT" dirty="0" smtClean="0"/>
          </a:p>
          <a:p>
            <a:pPr>
              <a:buNone/>
            </a:pPr>
            <a:endParaRPr lang="it-IT" dirty="0"/>
          </a:p>
        </p:txBody>
      </p:sp>
      <p:pic>
        <p:nvPicPr>
          <p:cNvPr id="5" name="Segnaposto contenuto 14" descr="S5406A_P.jpg"/>
          <p:cNvPicPr>
            <a:picLocks noChangeAspect="1"/>
          </p:cNvPicPr>
          <p:nvPr/>
        </p:nvPicPr>
        <p:blipFill>
          <a:blip r:embed="rId2" cstate="print"/>
          <a:srcRect/>
          <a:stretch>
            <a:fillRect/>
          </a:stretch>
        </p:blipFill>
        <p:spPr bwMode="auto">
          <a:xfrm>
            <a:off x="5315847" y="3209148"/>
            <a:ext cx="2657928" cy="351676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itolo 13"/>
          <p:cNvSpPr>
            <a:spLocks noGrp="1"/>
          </p:cNvSpPr>
          <p:nvPr>
            <p:ph type="title"/>
          </p:nvPr>
        </p:nvSpPr>
        <p:spPr/>
        <p:txBody>
          <a:bodyPr>
            <a:normAutofit/>
          </a:bodyPr>
          <a:lstStyle/>
          <a:p>
            <a:pPr eaLnBrk="1" hangingPunct="1"/>
            <a:r>
              <a:rPr lang="it-IT" b="1" dirty="0" smtClean="0">
                <a:solidFill>
                  <a:srgbClr val="FFFFFF"/>
                </a:solidFill>
                <a:ea typeface="ＭＳ Ｐゴシック" pitchFamily="-65" charset="-128"/>
              </a:rPr>
              <a:t>Parametri di qualità della carne</a:t>
            </a:r>
            <a:endParaRPr lang="it-IT" b="1" dirty="0">
              <a:solidFill>
                <a:srgbClr val="FFFFFF"/>
              </a:solidFill>
              <a:ea typeface="ＭＳ Ｐゴシック" pitchFamily="-65" charset="-128"/>
            </a:endParaRPr>
          </a:p>
        </p:txBody>
      </p:sp>
      <p:sp>
        <p:nvSpPr>
          <p:cNvPr id="12300" name="Segnaposto contenuto 20"/>
          <p:cNvSpPr>
            <a:spLocks noGrp="1"/>
          </p:cNvSpPr>
          <p:nvPr>
            <p:ph idx="1"/>
          </p:nvPr>
        </p:nvSpPr>
        <p:spPr>
          <a:xfrm>
            <a:off x="457200" y="1600200"/>
            <a:ext cx="8507413" cy="4525963"/>
          </a:xfrm>
        </p:spPr>
        <p:txBody>
          <a:bodyPr/>
          <a:lstStyle/>
          <a:p>
            <a:r>
              <a:rPr lang="it-IT" b="1" cap="all" dirty="0" smtClean="0">
                <a:solidFill>
                  <a:srgbClr val="FFFFFF"/>
                </a:solidFill>
                <a:ea typeface="ＭＳ Ｐゴシック" pitchFamily="-65" charset="-128"/>
              </a:rPr>
              <a:t>Water </a:t>
            </a:r>
            <a:r>
              <a:rPr lang="it-IT" b="1" cap="all" dirty="0">
                <a:solidFill>
                  <a:srgbClr val="FFFFFF"/>
                </a:solidFill>
                <a:ea typeface="ＭＳ Ｐゴシック" pitchFamily="-65" charset="-128"/>
              </a:rPr>
              <a:t>holding </a:t>
            </a:r>
            <a:r>
              <a:rPr lang="it-IT" b="1" cap="all" dirty="0" err="1">
                <a:solidFill>
                  <a:srgbClr val="FFFFFF"/>
                </a:solidFill>
                <a:ea typeface="ＭＳ Ｐゴシック" pitchFamily="-65" charset="-128"/>
              </a:rPr>
              <a:t>capacity</a:t>
            </a:r>
            <a:r>
              <a:rPr lang="it-IT" b="1" cap="all" dirty="0" smtClean="0">
                <a:solidFill>
                  <a:srgbClr val="FFFFFF"/>
                </a:solidFill>
                <a:ea typeface="ＭＳ Ｐゴシック" pitchFamily="-65" charset="-128"/>
              </a:rPr>
              <a:t> o </a:t>
            </a:r>
            <a:r>
              <a:rPr lang="it-IT" b="1" cap="all" dirty="0" err="1" smtClean="0">
                <a:solidFill>
                  <a:srgbClr val="FFFFFF"/>
                </a:solidFill>
                <a:ea typeface="ＭＳ Ｐゴシック" pitchFamily="-65" charset="-128"/>
              </a:rPr>
              <a:t>capacitÀ</a:t>
            </a:r>
            <a:r>
              <a:rPr lang="it-IT" b="1" cap="all" dirty="0" smtClean="0">
                <a:solidFill>
                  <a:srgbClr val="FFFFFF"/>
                </a:solidFill>
                <a:ea typeface="ＭＳ Ｐゴシック" pitchFamily="-65" charset="-128"/>
              </a:rPr>
              <a:t> di ritenzione idrica</a:t>
            </a:r>
          </a:p>
          <a:p>
            <a:pPr marL="514350" indent="-514350">
              <a:buAutoNum type="alphaLcParenR"/>
            </a:pPr>
            <a:r>
              <a:rPr lang="it-IT" dirty="0" smtClean="0"/>
              <a:t>metodo </a:t>
            </a:r>
            <a:r>
              <a:rPr lang="it-IT" dirty="0"/>
              <a:t>del </a:t>
            </a:r>
            <a:r>
              <a:rPr lang="it-IT" i="1" dirty="0" err="1"/>
              <a:t>drip</a:t>
            </a:r>
            <a:r>
              <a:rPr lang="it-IT" i="1" dirty="0"/>
              <a:t> loss </a:t>
            </a:r>
            <a:r>
              <a:rPr lang="it-IT" dirty="0"/>
              <a:t>della carne </a:t>
            </a:r>
            <a:r>
              <a:rPr lang="it-IT" dirty="0" smtClean="0"/>
              <a:t>cruda</a:t>
            </a:r>
          </a:p>
          <a:p>
            <a:pPr marL="514350" indent="-514350">
              <a:buAutoNum type="alphaLcParenR"/>
            </a:pPr>
            <a:r>
              <a:rPr lang="it-IT" dirty="0" smtClean="0"/>
              <a:t>metodo </a:t>
            </a:r>
            <a:r>
              <a:rPr lang="it-IT" dirty="0"/>
              <a:t>della perdita da cottura (</a:t>
            </a:r>
            <a:r>
              <a:rPr lang="it-IT" i="1" dirty="0" err="1"/>
              <a:t>cooking</a:t>
            </a:r>
            <a:r>
              <a:rPr lang="it-IT" i="1" dirty="0"/>
              <a:t> loss</a:t>
            </a:r>
            <a:r>
              <a:rPr lang="it-IT" dirty="0"/>
              <a:t>) </a:t>
            </a:r>
            <a:endParaRPr lang="it-IT" dirty="0" smtClean="0"/>
          </a:p>
          <a:p>
            <a:endParaRPr lang="it-IT" b="1" cap="all" dirty="0" smtClean="0">
              <a:solidFill>
                <a:srgbClr val="FFFFFF"/>
              </a:solidFill>
              <a:ea typeface="ＭＳ Ｐゴシック" pitchFamily="-65" charset="-128"/>
            </a:endParaRPr>
          </a:p>
          <a:p>
            <a:endParaRPr lang="it-IT" dirty="0" smtClean="0">
              <a:solidFill>
                <a:srgbClr val="FFFFFF"/>
              </a:solidFill>
              <a:ea typeface="ＭＳ Ｐゴシック" pitchFamily="-65" charset="-128"/>
            </a:endParaRPr>
          </a:p>
          <a:p>
            <a:endParaRPr lang="it-IT" dirty="0">
              <a:solidFill>
                <a:srgbClr val="FFFFFF"/>
              </a:solidFill>
              <a:ea typeface="ＭＳ Ｐゴシック" pitchFamily="-65" charset="-128"/>
            </a:endParaRPr>
          </a:p>
        </p:txBody>
      </p:sp>
      <p:pic>
        <p:nvPicPr>
          <p:cNvPr id="22" name="Segnaposto contenuto 14" descr="AI407E06.jpg"/>
          <p:cNvPicPr>
            <a:picLocks noChangeAspect="1"/>
          </p:cNvPicPr>
          <p:nvPr/>
        </p:nvPicPr>
        <p:blipFill>
          <a:blip r:embed="rId3" cstate="print"/>
          <a:srcRect/>
          <a:stretch>
            <a:fillRect/>
          </a:stretch>
        </p:blipFill>
        <p:spPr bwMode="auto">
          <a:xfrm>
            <a:off x="3303923" y="3971796"/>
            <a:ext cx="2864726" cy="2154367"/>
          </a:xfrm>
          <a:prstGeom prst="rect">
            <a:avLst/>
          </a:prstGeom>
          <a:ln>
            <a:noFill/>
          </a:ln>
          <a:effectLst>
            <a:softEdge rad="112500"/>
          </a:effectLst>
        </p:spPr>
      </p:pic>
      <p:sp>
        <p:nvSpPr>
          <p:cNvPr id="12303" name="Segnaposto numero diapositiva 16"/>
          <p:cNvSpPr>
            <a:spLocks noGrp="1"/>
          </p:cNvSpPr>
          <p:nvPr>
            <p:ph type="sldNum" sz="quarter" idx="12"/>
          </p:nvPr>
        </p:nvSpPr>
        <p:spPr bwMode="auto">
          <a:noFill/>
          <a:ln>
            <a:miter lim="800000"/>
            <a:headEnd/>
            <a:tailEnd/>
          </a:ln>
        </p:spPr>
        <p:txBody>
          <a:bodyPr/>
          <a:lstStyle/>
          <a:p>
            <a:fld id="{3CC34CA5-FA04-C544-8621-10AEE5B7620A}" type="slidenum">
              <a:rPr lang="it-IT"/>
              <a:pPr/>
              <a:t>24</a:t>
            </a:fld>
            <a:endParaRPr lang="it-IT"/>
          </a:p>
        </p:txBody>
      </p:sp>
      <p:sp>
        <p:nvSpPr>
          <p:cNvPr id="6" name="CasellaDiTesto 5"/>
          <p:cNvSpPr txBox="1"/>
          <p:nvPr/>
        </p:nvSpPr>
        <p:spPr>
          <a:xfrm>
            <a:off x="725659" y="6063962"/>
            <a:ext cx="6571030" cy="584776"/>
          </a:xfrm>
          <a:prstGeom prst="rect">
            <a:avLst/>
          </a:prstGeom>
          <a:noFill/>
        </p:spPr>
        <p:txBody>
          <a:bodyPr wrap="none" rtlCol="0">
            <a:spAutoFit/>
          </a:bodyPr>
          <a:lstStyle/>
          <a:p>
            <a:pPr marL="342900" lvl="0" indent="-342900">
              <a:spcBef>
                <a:spcPct val="20000"/>
              </a:spcBef>
              <a:buFont typeface="Arial"/>
              <a:buChar char="•"/>
            </a:pPr>
            <a:r>
              <a:rPr lang="it-IT" sz="3200" b="1" dirty="0" smtClean="0">
                <a:solidFill>
                  <a:prstClr val="white"/>
                </a:solidFill>
              </a:rPr>
              <a:t>AROMA</a:t>
            </a:r>
            <a:r>
              <a:rPr lang="it-IT" sz="3200" dirty="0" smtClean="0">
                <a:solidFill>
                  <a:prstClr val="white"/>
                </a:solidFill>
              </a:rPr>
              <a:t>: sensazioni olfatto-gustative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Parametri di qualità della carne</a:t>
            </a:r>
            <a:endParaRPr lang="it-IT" b="1" dirty="0"/>
          </a:p>
        </p:txBody>
      </p:sp>
      <p:sp>
        <p:nvSpPr>
          <p:cNvPr id="3" name="Segnaposto contenuto 2"/>
          <p:cNvSpPr>
            <a:spLocks noGrp="1"/>
          </p:cNvSpPr>
          <p:nvPr>
            <p:ph idx="1"/>
          </p:nvPr>
        </p:nvSpPr>
        <p:spPr>
          <a:xfrm>
            <a:off x="457200" y="1275381"/>
            <a:ext cx="8229600" cy="5257800"/>
          </a:xfrm>
        </p:spPr>
        <p:txBody>
          <a:bodyPr>
            <a:noAutofit/>
          </a:bodyPr>
          <a:lstStyle/>
          <a:p>
            <a:r>
              <a:rPr lang="it-IT" sz="3000" b="1" cap="all" dirty="0" smtClean="0"/>
              <a:t>Colore</a:t>
            </a:r>
          </a:p>
          <a:p>
            <a:pPr>
              <a:buNone/>
            </a:pPr>
            <a:r>
              <a:rPr lang="it-IT" sz="3000" b="1" cap="all" dirty="0" smtClean="0"/>
              <a:t>I</a:t>
            </a:r>
            <a:r>
              <a:rPr lang="it-IT" sz="3000" dirty="0" smtClean="0"/>
              <a:t>nfluenzato da:</a:t>
            </a:r>
            <a:endParaRPr lang="it-IT" sz="3000" b="1" cap="all" dirty="0" smtClean="0"/>
          </a:p>
          <a:p>
            <a:pPr>
              <a:buNone/>
            </a:pPr>
            <a:r>
              <a:rPr lang="it-IT" sz="3000" dirty="0"/>
              <a:t>a) contenuto di </a:t>
            </a:r>
            <a:r>
              <a:rPr lang="it-IT" sz="3000" b="1" dirty="0"/>
              <a:t>mioglobina</a:t>
            </a:r>
            <a:r>
              <a:rPr lang="it-IT" sz="3000" dirty="0"/>
              <a:t> (intrinseco al muscolo, dipende da razza, età, stato di nutrizione) </a:t>
            </a:r>
            <a:endParaRPr lang="it-IT" sz="3000" dirty="0" smtClean="0"/>
          </a:p>
          <a:p>
            <a:pPr>
              <a:buNone/>
            </a:pPr>
            <a:r>
              <a:rPr lang="it-IT" sz="3000" dirty="0" err="1"/>
              <a:t>b</a:t>
            </a:r>
            <a:r>
              <a:rPr lang="it-IT" sz="3000" dirty="0"/>
              <a:t>) fasi che precedono la macellazione, la macellazione stessa e i trattamenti subiti dopo </a:t>
            </a:r>
            <a:r>
              <a:rPr lang="it-IT" sz="3000" dirty="0" smtClean="0"/>
              <a:t>la macellazione (effetti su pH e </a:t>
            </a:r>
            <a:r>
              <a:rPr lang="it-IT" sz="3000" dirty="0"/>
              <a:t>riduzione della temperatura</a:t>
            </a:r>
            <a:r>
              <a:rPr lang="it-IT" sz="3000" dirty="0" smtClean="0"/>
              <a:t>)</a:t>
            </a:r>
          </a:p>
          <a:p>
            <a:pPr>
              <a:buNone/>
            </a:pPr>
            <a:r>
              <a:rPr lang="it-IT" sz="3000" dirty="0" err="1"/>
              <a:t>c</a:t>
            </a:r>
            <a:r>
              <a:rPr lang="it-IT" sz="3000" dirty="0"/>
              <a:t>) conservazione, distribuzione e esposizione (ossigenazione e ossidazione della mioglobina).</a:t>
            </a:r>
            <a:br>
              <a:rPr lang="it-IT" sz="3000" dirty="0"/>
            </a:br>
            <a:endParaRPr lang="it-IT" sz="3000" dirty="0" smtClean="0"/>
          </a:p>
          <a:p>
            <a:endParaRPr lang="it-IT" sz="3000" dirty="0" smtClean="0"/>
          </a:p>
          <a:p>
            <a:endParaRPr lang="it-IT" sz="3000" b="1" cap="all" dirty="0"/>
          </a:p>
        </p:txBody>
      </p:sp>
      <p:sp>
        <p:nvSpPr>
          <p:cNvPr id="4" name="CasellaDiTesto 3"/>
          <p:cNvSpPr txBox="1"/>
          <p:nvPr/>
        </p:nvSpPr>
        <p:spPr>
          <a:xfrm>
            <a:off x="2451197" y="2126054"/>
            <a:ext cx="184666" cy="369332"/>
          </a:xfrm>
          <a:prstGeom prst="rect">
            <a:avLst/>
          </a:prstGeom>
          <a:noFill/>
        </p:spPr>
        <p:txBody>
          <a:bodyPr wrap="none" rtlCol="0">
            <a:spAutoFit/>
          </a:bodyPr>
          <a:lstStyle/>
          <a:p>
            <a:endParaRPr lang="it-IT"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t>Misurazione del colore </a:t>
            </a:r>
            <a:r>
              <a:rPr lang="it-IT" dirty="0" smtClean="0"/>
              <a:t/>
            </a:r>
            <a:br>
              <a:rPr lang="it-IT" dirty="0" smtClean="0"/>
            </a:br>
            <a:endParaRPr lang="it-IT" dirty="0"/>
          </a:p>
        </p:txBody>
      </p:sp>
      <p:sp>
        <p:nvSpPr>
          <p:cNvPr id="3" name="Segnaposto contenuto 2"/>
          <p:cNvSpPr>
            <a:spLocks noGrp="1"/>
          </p:cNvSpPr>
          <p:nvPr>
            <p:ph idx="1"/>
          </p:nvPr>
        </p:nvSpPr>
        <p:spPr>
          <a:xfrm>
            <a:off x="457200" y="1600200"/>
            <a:ext cx="8229600" cy="4917604"/>
          </a:xfrm>
        </p:spPr>
        <p:txBody>
          <a:bodyPr>
            <a:normAutofit fontScale="85000" lnSpcReduction="10000"/>
          </a:bodyPr>
          <a:lstStyle/>
          <a:p>
            <a:pPr>
              <a:buNone/>
            </a:pPr>
            <a:r>
              <a:rPr lang="it-IT" dirty="0" err="1" smtClean="0"/>
              <a:t>•</a:t>
            </a:r>
            <a:r>
              <a:rPr lang="it-IT" dirty="0" smtClean="0"/>
              <a:t> </a:t>
            </a:r>
            <a:r>
              <a:rPr lang="it-IT" b="1" dirty="0"/>
              <a:t>Metodi soggettivi</a:t>
            </a:r>
            <a:r>
              <a:rPr lang="it-IT" dirty="0"/>
              <a:t>:</a:t>
            </a:r>
            <a:r>
              <a:rPr lang="it-IT" dirty="0" smtClean="0"/>
              <a:t> valutazione effettuata da esperti </a:t>
            </a:r>
            <a:r>
              <a:rPr lang="it-IT" dirty="0"/>
              <a:t>tramite l’uso di una scala di punteggio ai cui valori corrisponde l’intensità ed il tipo di colore (variabilità soggettiva di giudizio).</a:t>
            </a:r>
            <a:r>
              <a:rPr lang="it-IT" dirty="0" smtClean="0"/>
              <a:t> </a:t>
            </a:r>
          </a:p>
          <a:p>
            <a:pPr>
              <a:buNone/>
            </a:pPr>
            <a:endParaRPr lang="it-IT" dirty="0" smtClean="0"/>
          </a:p>
          <a:p>
            <a:pPr>
              <a:buNone/>
            </a:pPr>
            <a:r>
              <a:rPr lang="it-IT" dirty="0" err="1"/>
              <a:t>•</a:t>
            </a:r>
            <a:r>
              <a:rPr lang="it-IT" dirty="0"/>
              <a:t> </a:t>
            </a:r>
            <a:r>
              <a:rPr lang="it-IT" b="1" dirty="0"/>
              <a:t>Metodi chimici</a:t>
            </a:r>
            <a:r>
              <a:rPr lang="it-IT" dirty="0"/>
              <a:t>: per misurare esattamente la quantità di mioglobina e per distinguere le forme chimiche (analisi spettrofotometrica</a:t>
            </a:r>
            <a:r>
              <a:rPr lang="it-IT" dirty="0" smtClean="0"/>
              <a:t> - </a:t>
            </a:r>
            <a:r>
              <a:rPr lang="it-IT" dirty="0"/>
              <a:t>assorbanza).</a:t>
            </a:r>
            <a:r>
              <a:rPr lang="it-IT" dirty="0" smtClean="0"/>
              <a:t> </a:t>
            </a:r>
          </a:p>
          <a:p>
            <a:pPr>
              <a:buNone/>
            </a:pPr>
            <a:endParaRPr lang="it-IT" dirty="0" smtClean="0"/>
          </a:p>
          <a:p>
            <a:pPr>
              <a:buNone/>
            </a:pPr>
            <a:r>
              <a:rPr lang="it-IT" dirty="0" err="1"/>
              <a:t>•</a:t>
            </a:r>
            <a:r>
              <a:rPr lang="it-IT" dirty="0"/>
              <a:t> </a:t>
            </a:r>
            <a:r>
              <a:rPr lang="it-IT" b="1" dirty="0"/>
              <a:t>Metodi strumentali</a:t>
            </a:r>
            <a:r>
              <a:rPr lang="it-IT" dirty="0"/>
              <a:t>: strumenti che prendono il nome di colorimetri. Il colorimetro valuta quindi il fascio di luce riflessa dalla superficie della carne da analizzare. </a:t>
            </a:r>
            <a:endParaRPr lang="it-IT" dirty="0" smtClean="0"/>
          </a:p>
          <a:p>
            <a:pPr>
              <a:buNone/>
            </a:pPr>
            <a:endParaRPr lang="it-IT"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4"/>
          <p:cNvGraphicFramePr>
            <a:graphicFrameLocks noChangeAspect="1"/>
          </p:cNvGraphicFramePr>
          <p:nvPr/>
        </p:nvGraphicFramePr>
        <p:xfrm>
          <a:off x="1190937" y="236232"/>
          <a:ext cx="7080345" cy="6229964"/>
        </p:xfrm>
        <a:graphic>
          <a:graphicData uri="http://schemas.openxmlformats.org/presentationml/2006/ole">
            <mc:AlternateContent xmlns:mc="http://schemas.openxmlformats.org/markup-compatibility/2006">
              <mc:Choice xmlns:v="urn:schemas-microsoft-com:vml" Requires="v">
                <p:oleObj spid="_x0000_s99353" name="Fotografia di Photo Editor" r:id="rId3" imgW="4525007" imgH="3982006" progId="">
                  <p:embed/>
                </p:oleObj>
              </mc:Choice>
              <mc:Fallback>
                <p:oleObj name="Fotografia di Photo Editor" r:id="rId3" imgW="4525007" imgH="3982006"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937" y="236232"/>
                        <a:ext cx="7080345" cy="622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 name="Immagine 4" descr="Schermata 2015-05-17 alle 23.30.22.png"/>
          <p:cNvPicPr>
            <a:picLocks noChangeAspect="1"/>
          </p:cNvPicPr>
          <p:nvPr/>
        </p:nvPicPr>
        <p:blipFill>
          <a:blip r:embed="rId5"/>
          <a:stretch>
            <a:fillRect/>
          </a:stretch>
        </p:blipFill>
        <p:spPr>
          <a:xfrm>
            <a:off x="6816802" y="123707"/>
            <a:ext cx="2327197" cy="1853519"/>
          </a:xfrm>
          <a:prstGeom prst="rect">
            <a:avLst/>
          </a:prstGeom>
          <a:ln>
            <a:noFill/>
          </a:ln>
          <a:effectLst>
            <a:softEdge rad="112500"/>
          </a:effectLst>
        </p:spPr>
      </p:pic>
      <p:pic>
        <p:nvPicPr>
          <p:cNvPr id="6" name="Immagine 5" descr="Schermata 2015-05-17 alle 23.32.40.png"/>
          <p:cNvPicPr>
            <a:picLocks noChangeAspect="1"/>
          </p:cNvPicPr>
          <p:nvPr/>
        </p:nvPicPr>
        <p:blipFill>
          <a:blip r:embed="rId6"/>
          <a:stretch>
            <a:fillRect/>
          </a:stretch>
        </p:blipFill>
        <p:spPr>
          <a:xfrm>
            <a:off x="273315" y="82044"/>
            <a:ext cx="2122212" cy="1927332"/>
          </a:xfrm>
          <a:prstGeom prst="rect">
            <a:avLst/>
          </a:prstGeom>
          <a:ln>
            <a:noFill/>
          </a:ln>
          <a:effectLst>
            <a:softEdge rad="112500"/>
          </a:effectLst>
        </p:spPr>
      </p:pic>
      <p:sp>
        <p:nvSpPr>
          <p:cNvPr id="7" name="Anello 6"/>
          <p:cNvSpPr/>
          <p:nvPr/>
        </p:nvSpPr>
        <p:spPr>
          <a:xfrm>
            <a:off x="1789475" y="3030364"/>
            <a:ext cx="1529712" cy="476200"/>
          </a:xfrm>
          <a:prstGeom prst="donut">
            <a:avLst>
              <a:gd name="adj" fmla="val 14154"/>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3628"/>
            <a:ext cx="8229600" cy="1143000"/>
          </a:xfrm>
        </p:spPr>
        <p:txBody>
          <a:bodyPr/>
          <a:lstStyle/>
          <a:p>
            <a:r>
              <a:rPr lang="it-IT" b="1" dirty="0" smtClean="0"/>
              <a:t>Nitriti e Nitrati</a:t>
            </a:r>
            <a:endParaRPr lang="it-IT" b="1" dirty="0"/>
          </a:p>
        </p:txBody>
      </p:sp>
      <p:sp>
        <p:nvSpPr>
          <p:cNvPr id="3" name="Segnaposto contenuto 2"/>
          <p:cNvSpPr>
            <a:spLocks noGrp="1"/>
          </p:cNvSpPr>
          <p:nvPr>
            <p:ph idx="1"/>
          </p:nvPr>
        </p:nvSpPr>
        <p:spPr>
          <a:xfrm>
            <a:off x="457200" y="1289046"/>
            <a:ext cx="8229600" cy="5142036"/>
          </a:xfrm>
        </p:spPr>
        <p:txBody>
          <a:bodyPr>
            <a:normAutofit fontScale="32500" lnSpcReduction="20000"/>
          </a:bodyPr>
          <a:lstStyle/>
          <a:p>
            <a:pPr>
              <a:buNone/>
            </a:pPr>
            <a:r>
              <a:rPr lang="it-IT" sz="6154" b="1" dirty="0" smtClean="0"/>
              <a:t>E249 Potassio nitrito</a:t>
            </a:r>
          </a:p>
          <a:p>
            <a:pPr>
              <a:buNone/>
            </a:pPr>
            <a:r>
              <a:rPr lang="it-IT" sz="6154" b="1" dirty="0" smtClean="0"/>
              <a:t>E250 Sodio nitrito</a:t>
            </a:r>
          </a:p>
          <a:p>
            <a:pPr>
              <a:buNone/>
            </a:pPr>
            <a:r>
              <a:rPr lang="it-IT" sz="6154" b="1" dirty="0" smtClean="0"/>
              <a:t>E251 Sodio nitrato</a:t>
            </a:r>
            <a:endParaRPr lang="it-IT" sz="3692" b="1" dirty="0" smtClean="0"/>
          </a:p>
          <a:p>
            <a:pPr>
              <a:buNone/>
            </a:pPr>
            <a:r>
              <a:rPr lang="it-IT" sz="6154" b="1" dirty="0" smtClean="0"/>
              <a:t>E252 Potassio nitrato</a:t>
            </a:r>
          </a:p>
          <a:p>
            <a:pPr>
              <a:buNone/>
            </a:pPr>
            <a:endParaRPr lang="it-IT" sz="7000" dirty="0" smtClean="0"/>
          </a:p>
          <a:p>
            <a:pPr marL="342900" lvl="1" indent="-342900">
              <a:buNone/>
            </a:pPr>
            <a:r>
              <a:rPr lang="it-IT" sz="7000" dirty="0" smtClean="0"/>
              <a:t>I nitrati sono convertiti a nitriti attraverso processi enzimatici o per attività microbica (nitrato reduttasi)</a:t>
            </a:r>
          </a:p>
          <a:p>
            <a:pPr marL="342900" lvl="1" indent="-342900">
              <a:buNone/>
            </a:pPr>
            <a:r>
              <a:rPr lang="it-IT" sz="7000" dirty="0" smtClean="0"/>
              <a:t>Trasformazione dei Nitriti in altri composti reattivi: ossido nitrico e acido nitroso</a:t>
            </a:r>
          </a:p>
          <a:p>
            <a:pPr marL="342900" lvl="1" indent="-342900">
              <a:buNone/>
            </a:pPr>
            <a:endParaRPr lang="it-IT" sz="4000" dirty="0" smtClean="0"/>
          </a:p>
          <a:p>
            <a:pPr>
              <a:buNone/>
            </a:pPr>
            <a:endParaRPr lang="it-IT" b="1" dirty="0" smtClean="0"/>
          </a:p>
          <a:p>
            <a:pPr>
              <a:buNone/>
            </a:pPr>
            <a:r>
              <a:rPr lang="it-IT" sz="7000" b="1" dirty="0" smtClean="0"/>
              <a:t>Funzioni:</a:t>
            </a:r>
          </a:p>
          <a:p>
            <a:pPr>
              <a:buFontTx/>
              <a:buChar char="-"/>
            </a:pPr>
            <a:r>
              <a:rPr lang="it-IT" sz="7000" dirty="0" smtClean="0"/>
              <a:t>Azione stabilizzante il </a:t>
            </a:r>
            <a:r>
              <a:rPr lang="it-IT" sz="7000" u="sng" dirty="0" smtClean="0"/>
              <a:t>colore </a:t>
            </a:r>
            <a:r>
              <a:rPr lang="it-IT" sz="7000" dirty="0" smtClean="0"/>
              <a:t>dei tessuti ( </a:t>
            </a:r>
            <a:r>
              <a:rPr lang="it-IT" sz="7000" dirty="0" err="1" smtClean="0"/>
              <a:t>nitrosomioglobina</a:t>
            </a:r>
            <a:r>
              <a:rPr lang="it-IT" sz="7000" dirty="0" smtClean="0"/>
              <a:t>, </a:t>
            </a:r>
            <a:r>
              <a:rPr lang="it-IT" sz="7000" dirty="0" err="1" smtClean="0"/>
              <a:t>nitrosomiocromogeno</a:t>
            </a:r>
            <a:r>
              <a:rPr lang="it-IT" sz="7000" dirty="0" smtClean="0"/>
              <a:t>)</a:t>
            </a:r>
          </a:p>
          <a:p>
            <a:pPr>
              <a:buFontTx/>
              <a:buChar char="-"/>
            </a:pPr>
            <a:r>
              <a:rPr lang="it-IT" sz="7000" u="sng" dirty="0" smtClean="0"/>
              <a:t>Attività antimicrobica</a:t>
            </a:r>
            <a:r>
              <a:rPr lang="it-IT" sz="7000" dirty="0" smtClean="0"/>
              <a:t>: inibizione della sviluppo della flora batterica </a:t>
            </a:r>
            <a:r>
              <a:rPr lang="it-IT" sz="7000" dirty="0" err="1" smtClean="0"/>
              <a:t>gram</a:t>
            </a:r>
            <a:r>
              <a:rPr lang="it-IT" sz="7000" dirty="0" smtClean="0"/>
              <a:t> negativa e della germinazione delle spore di </a:t>
            </a:r>
            <a:r>
              <a:rPr lang="it-IT" sz="7000" i="1" dirty="0" err="1" smtClean="0"/>
              <a:t>Clostridium</a:t>
            </a:r>
            <a:r>
              <a:rPr lang="it-IT" sz="7000" i="1" dirty="0" smtClean="0"/>
              <a:t> </a:t>
            </a:r>
            <a:r>
              <a:rPr lang="it-IT" sz="7000" i="1" dirty="0" err="1" smtClean="0"/>
              <a:t>botulinum</a:t>
            </a:r>
            <a:r>
              <a:rPr lang="it-IT" sz="7000" i="1" dirty="0" smtClean="0"/>
              <a:t> </a:t>
            </a:r>
          </a:p>
          <a:p>
            <a:pPr>
              <a:buNone/>
            </a:pPr>
            <a:endParaRPr lang="it-IT" dirty="0"/>
          </a:p>
        </p:txBody>
      </p:sp>
      <p:pic>
        <p:nvPicPr>
          <p:cNvPr id="4" name="Immagine 3"/>
          <p:cNvPicPr>
            <a:picLocks noChangeAspect="1"/>
          </p:cNvPicPr>
          <p:nvPr/>
        </p:nvPicPr>
        <p:blipFill>
          <a:blip r:embed="rId2"/>
          <a:stretch>
            <a:fillRect/>
          </a:stretch>
        </p:blipFill>
        <p:spPr>
          <a:xfrm>
            <a:off x="5397287" y="1177535"/>
            <a:ext cx="3205783" cy="157426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348919"/>
            <a:ext cx="9144000" cy="6294496"/>
          </a:xfrm>
        </p:spPr>
        <p:txBody>
          <a:bodyPr>
            <a:normAutofit fontScale="92500"/>
          </a:bodyPr>
          <a:lstStyle/>
          <a:p>
            <a:pPr lvl="1">
              <a:buNone/>
            </a:pPr>
            <a:endParaRPr lang="it-IT" dirty="0" smtClean="0">
              <a:latin typeface="Calibri"/>
              <a:cs typeface="Calibri"/>
            </a:endParaRPr>
          </a:p>
          <a:p>
            <a:pPr lvl="1">
              <a:buNone/>
            </a:pPr>
            <a:endParaRPr lang="it-IT" dirty="0" smtClean="0">
              <a:latin typeface="Calibri"/>
              <a:cs typeface="Calibri"/>
            </a:endParaRPr>
          </a:p>
          <a:p>
            <a:pPr lvl="1">
              <a:buNone/>
            </a:pPr>
            <a:endParaRPr lang="it-IT" dirty="0" smtClean="0">
              <a:latin typeface="Calibri"/>
              <a:cs typeface="Calibri"/>
            </a:endParaRPr>
          </a:p>
          <a:p>
            <a:pPr lvl="1">
              <a:buNone/>
            </a:pPr>
            <a:endParaRPr lang="it-IT" dirty="0" smtClean="0">
              <a:latin typeface="Calibri"/>
              <a:cs typeface="Calibri"/>
            </a:endParaRPr>
          </a:p>
          <a:p>
            <a:pPr lvl="1">
              <a:buNone/>
            </a:pPr>
            <a:endParaRPr lang="it-IT" dirty="0" smtClean="0">
              <a:latin typeface="Calibri"/>
              <a:cs typeface="Calibri"/>
            </a:endParaRPr>
          </a:p>
          <a:p>
            <a:pPr lvl="1">
              <a:buNone/>
            </a:pPr>
            <a:endParaRPr lang="it-IT" dirty="0" smtClean="0">
              <a:latin typeface="Calibri"/>
              <a:cs typeface="Calibri"/>
            </a:endParaRPr>
          </a:p>
          <a:p>
            <a:pPr lvl="1">
              <a:buNone/>
            </a:pPr>
            <a:endParaRPr lang="it-IT" dirty="0" smtClean="0">
              <a:latin typeface="Calibri"/>
              <a:cs typeface="Calibri"/>
            </a:endParaRPr>
          </a:p>
          <a:p>
            <a:pPr lvl="1">
              <a:buNone/>
            </a:pPr>
            <a:r>
              <a:rPr lang="it-IT" dirty="0" smtClean="0">
                <a:latin typeface="Calibri"/>
                <a:cs typeface="Calibri"/>
              </a:rPr>
              <a:t>A livello gastrico l’acido nitroso reagisce con le ammine (dalla degradazione delle sostanze azotate) -&gt; </a:t>
            </a:r>
            <a:r>
              <a:rPr lang="it-IT" dirty="0" err="1" smtClean="0">
                <a:latin typeface="Calibri"/>
                <a:cs typeface="Calibri"/>
              </a:rPr>
              <a:t>nitrosammine</a:t>
            </a:r>
            <a:r>
              <a:rPr lang="it-IT" dirty="0" smtClean="0">
                <a:latin typeface="Calibri"/>
                <a:cs typeface="Calibri"/>
              </a:rPr>
              <a:t>  -&gt; attività cancerogena -&gt; prospettive di diminuzione dell’utilizzo</a:t>
            </a:r>
          </a:p>
          <a:p>
            <a:pPr lvl="1">
              <a:buNone/>
            </a:pPr>
            <a:r>
              <a:rPr lang="it-IT" dirty="0" smtClean="0">
                <a:latin typeface="Calibri"/>
                <a:cs typeface="Calibri"/>
              </a:rPr>
              <a:t>Prodotti non destinati alla prima infanzia -&gt; maggiore acidità dello stomaco -&gt; imponente conversione nitrati in nitriti -&gt; assorbimento e rischio di </a:t>
            </a:r>
            <a:r>
              <a:rPr lang="it-IT" dirty="0" err="1" smtClean="0">
                <a:latin typeface="Calibri"/>
                <a:cs typeface="Calibri"/>
              </a:rPr>
              <a:t>metaemoglobinemia</a:t>
            </a:r>
            <a:r>
              <a:rPr lang="it-IT" dirty="0" smtClean="0">
                <a:latin typeface="Calibri"/>
                <a:cs typeface="Calibri"/>
              </a:rPr>
              <a:t> -&gt; IPOSSIA</a:t>
            </a:r>
          </a:p>
          <a:p>
            <a:pPr>
              <a:buNone/>
            </a:pPr>
            <a:endParaRPr lang="it-IT" dirty="0"/>
          </a:p>
        </p:txBody>
      </p:sp>
      <p:pic>
        <p:nvPicPr>
          <p:cNvPr id="5" name="Immagine 4"/>
          <p:cNvPicPr>
            <a:picLocks noChangeAspect="1"/>
          </p:cNvPicPr>
          <p:nvPr/>
        </p:nvPicPr>
        <p:blipFill>
          <a:blip r:embed="rId2"/>
          <a:stretch>
            <a:fillRect/>
          </a:stretch>
        </p:blipFill>
        <p:spPr>
          <a:xfrm>
            <a:off x="1858210" y="40694"/>
            <a:ext cx="5444002" cy="1499310"/>
          </a:xfrm>
          <a:prstGeom prst="rect">
            <a:avLst/>
          </a:prstGeom>
        </p:spPr>
      </p:pic>
      <p:pic>
        <p:nvPicPr>
          <p:cNvPr id="6" name="Immagine 5" descr="Schermata 2015-05-18 alle 20.45.15.png"/>
          <p:cNvPicPr>
            <a:picLocks noChangeAspect="1"/>
          </p:cNvPicPr>
          <p:nvPr/>
        </p:nvPicPr>
        <p:blipFill>
          <a:blip r:embed="rId3"/>
          <a:stretch>
            <a:fillRect/>
          </a:stretch>
        </p:blipFill>
        <p:spPr>
          <a:xfrm>
            <a:off x="1376966" y="1808594"/>
            <a:ext cx="6420671" cy="1861549"/>
          </a:xfrm>
          <a:prstGeom prst="rect">
            <a:avLst/>
          </a:prstGeom>
        </p:spPr>
      </p:pic>
      <p:sp>
        <p:nvSpPr>
          <p:cNvPr id="2" name="Rettangolo 1"/>
          <p:cNvSpPr/>
          <p:nvPr/>
        </p:nvSpPr>
        <p:spPr>
          <a:xfrm>
            <a:off x="5914044" y="3326890"/>
            <a:ext cx="1883593" cy="338554"/>
          </a:xfrm>
          <a:prstGeom prst="rect">
            <a:avLst/>
          </a:prstGeom>
        </p:spPr>
        <p:txBody>
          <a:bodyPr wrap="none">
            <a:spAutoFit/>
          </a:bodyPr>
          <a:lstStyle/>
          <a:p>
            <a:r>
              <a:rPr lang="it-IT" sz="1600" dirty="0" smtClean="0">
                <a:solidFill>
                  <a:schemeClr val="bg1"/>
                </a:solidFill>
              </a:rPr>
              <a:t>Reg. (CE) 1129/2011</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DEFINIZIONE</a:t>
            </a:r>
            <a:endParaRPr lang="it-IT" b="1" dirty="0"/>
          </a:p>
        </p:txBody>
      </p:sp>
      <p:sp>
        <p:nvSpPr>
          <p:cNvPr id="3" name="Segnaposto contenuto 2"/>
          <p:cNvSpPr>
            <a:spLocks noGrp="1"/>
          </p:cNvSpPr>
          <p:nvPr>
            <p:ph idx="1"/>
          </p:nvPr>
        </p:nvSpPr>
        <p:spPr>
          <a:xfrm>
            <a:off x="457200" y="1600201"/>
            <a:ext cx="8229600" cy="2343150"/>
          </a:xfrm>
        </p:spPr>
        <p:txBody>
          <a:bodyPr>
            <a:noAutofit/>
          </a:bodyPr>
          <a:lstStyle/>
          <a:p>
            <a:pPr algn="ctr">
              <a:buNone/>
            </a:pPr>
            <a:r>
              <a:rPr lang="it-IT" sz="3892" b="1" dirty="0" smtClean="0"/>
              <a:t>«</a:t>
            </a:r>
            <a:r>
              <a:rPr lang="it-IT" sz="3892" b="1" dirty="0"/>
              <a:t>Carne»: </a:t>
            </a:r>
            <a:r>
              <a:rPr lang="it-IT" sz="3892" dirty="0"/>
              <a:t>tutte le parti commestibili degli animali</a:t>
            </a:r>
            <a:r>
              <a:rPr lang="it-IT" sz="3892" dirty="0" smtClean="0"/>
              <a:t> di </a:t>
            </a:r>
            <a:r>
              <a:rPr lang="it-IT" sz="3892" dirty="0"/>
              <a:t>cui ai punti da 1.2 a </a:t>
            </a:r>
            <a:r>
              <a:rPr lang="it-IT" sz="3892" dirty="0" smtClean="0"/>
              <a:t>1.8, </a:t>
            </a:r>
            <a:r>
              <a:rPr lang="it-IT" sz="3892" dirty="0"/>
              <a:t>compreso il sangue</a:t>
            </a:r>
            <a:r>
              <a:rPr lang="it-IT" sz="3892" dirty="0" smtClean="0"/>
              <a:t>;</a:t>
            </a:r>
          </a:p>
          <a:p>
            <a:pPr>
              <a:buNone/>
            </a:pPr>
            <a:endParaRPr lang="it-IT" dirty="0" smtClean="0"/>
          </a:p>
          <a:p>
            <a:pPr algn="ctr">
              <a:buNone/>
            </a:pPr>
            <a:r>
              <a:rPr lang="it-IT" b="1" i="1" dirty="0"/>
              <a:t>Regolamento (CE) 853/2004 </a:t>
            </a:r>
            <a:r>
              <a:rPr lang="it-IT" i="1" dirty="0"/>
              <a:t>che</a:t>
            </a:r>
          </a:p>
          <a:p>
            <a:pPr algn="ctr">
              <a:buNone/>
            </a:pPr>
            <a:r>
              <a:rPr lang="it-IT" i="1" dirty="0" smtClean="0"/>
              <a:t>stabilisce norme specifiche in materia di igiene per gli alimenti di origine animale </a:t>
            </a:r>
          </a:p>
          <a:p>
            <a:pPr>
              <a:buNone/>
            </a:pPr>
            <a:endParaRPr lang="it-IT" dirty="0" smtClean="0"/>
          </a:p>
          <a:p>
            <a:pPr>
              <a:buNone/>
            </a:pPr>
            <a:endParaRPr lang="it-IT" dirty="0" smtClean="0"/>
          </a:p>
          <a:p>
            <a:pPr>
              <a:buNone/>
            </a:pPr>
            <a:endParaRPr lang="it-IT"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QUALITÀ della CARNE</a:t>
            </a:r>
            <a:endParaRPr lang="it-IT" b="1" dirty="0"/>
          </a:p>
        </p:txBody>
      </p:sp>
      <p:pic>
        <p:nvPicPr>
          <p:cNvPr id="4" name="Segnaposto contenuto 14" descr="FactorsAffectingMeat1.gif"/>
          <p:cNvPicPr>
            <a:picLocks noChangeAspect="1"/>
          </p:cNvPicPr>
          <p:nvPr/>
        </p:nvPicPr>
        <p:blipFill>
          <a:blip r:embed="rId2"/>
          <a:srcRect/>
          <a:stretch>
            <a:fillRect/>
          </a:stretch>
        </p:blipFill>
        <p:spPr bwMode="auto">
          <a:xfrm>
            <a:off x="988421" y="1509536"/>
            <a:ext cx="7415513" cy="510103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341633"/>
            <a:ext cx="8229600" cy="1143000"/>
          </a:xfrm>
        </p:spPr>
        <p:txBody>
          <a:bodyPr>
            <a:noAutofit/>
          </a:bodyPr>
          <a:lstStyle/>
          <a:p>
            <a:r>
              <a:rPr lang="it-IT" b="1" dirty="0" smtClean="0"/>
              <a:t>CONSERVAZIONE DEI </a:t>
            </a:r>
            <a:br>
              <a:rPr lang="it-IT" b="1" dirty="0" smtClean="0"/>
            </a:br>
            <a:r>
              <a:rPr lang="it-IT" b="1" dirty="0" smtClean="0"/>
              <a:t>PRODOTTI CARNEI:</a:t>
            </a:r>
            <a:br>
              <a:rPr lang="it-IT" b="1" dirty="0" smtClean="0"/>
            </a:br>
            <a:r>
              <a:rPr lang="it-IT" dirty="0" smtClean="0"/>
              <a:t>TECNOLOGIA DEGLI OSTACOLI</a:t>
            </a:r>
            <a:endParaRPr lang="it-IT"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7600" y="1371600"/>
            <a:ext cx="6908800" cy="1143000"/>
          </a:xfrm>
          <a:noFill/>
          <a:ln/>
        </p:spPr>
        <p:txBody>
          <a:bodyPr>
            <a:normAutofit fontScale="90000"/>
          </a:bodyPr>
          <a:lstStyle/>
          <a:p>
            <a:r>
              <a:rPr lang="it-IT" sz="4000">
                <a:solidFill>
                  <a:srgbClr val="E6E404"/>
                </a:solidFill>
              </a:rPr>
              <a:t>La stabilità microbica di molti alimenti è basata sulla combinazione di alcuni fattori (ostacoli)</a:t>
            </a:r>
          </a:p>
        </p:txBody>
      </p:sp>
      <p:pic>
        <p:nvPicPr>
          <p:cNvPr id="5123" name="Picture 3"/>
          <p:cNvPicPr>
            <a:picLocks noChangeArrowheads="1"/>
          </p:cNvPicPr>
          <p:nvPr/>
        </p:nvPicPr>
        <p:blipFill>
          <a:blip r:embed="rId2"/>
          <a:srcRect/>
          <a:stretch>
            <a:fillRect/>
          </a:stretch>
        </p:blipFill>
        <p:spPr bwMode="auto">
          <a:xfrm>
            <a:off x="2235200" y="3124200"/>
            <a:ext cx="4605867" cy="2451100"/>
          </a:xfrm>
          <a:prstGeom prst="rect">
            <a:avLst/>
          </a:prstGeom>
          <a:noFill/>
          <a:ln w="12700">
            <a:noFill/>
            <a:miter lim="800000"/>
            <a:headEnd/>
            <a:tailEnd/>
          </a:ln>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cs typeface="Calibri"/>
              </a:rPr>
              <a:t>Hurdles</a:t>
            </a:r>
            <a:r>
              <a:rPr lang="it-IT" b="1" dirty="0" smtClean="0">
                <a:cs typeface="Calibri"/>
              </a:rPr>
              <a:t> </a:t>
            </a:r>
            <a:r>
              <a:rPr lang="it-IT" b="1" dirty="0" err="1" smtClean="0">
                <a:cs typeface="Calibri"/>
              </a:rPr>
              <a:t>Technology</a:t>
            </a:r>
            <a:endParaRPr lang="it-IT" b="1" dirty="0"/>
          </a:p>
        </p:txBody>
      </p:sp>
      <p:sp>
        <p:nvSpPr>
          <p:cNvPr id="3" name="Segnaposto contenuto 2"/>
          <p:cNvSpPr>
            <a:spLocks noGrp="1"/>
          </p:cNvSpPr>
          <p:nvPr>
            <p:ph idx="1"/>
          </p:nvPr>
        </p:nvSpPr>
        <p:spPr/>
        <p:txBody>
          <a:bodyPr>
            <a:normAutofit/>
          </a:bodyPr>
          <a:lstStyle/>
          <a:p>
            <a:pPr algn="just">
              <a:buNone/>
            </a:pPr>
            <a:r>
              <a:rPr lang="it-IT" dirty="0" smtClean="0">
                <a:latin typeface="Calibri"/>
                <a:cs typeface="Calibri"/>
              </a:rPr>
              <a:t>Per la produzione di alimenti di origine animale possono essere impiegate differenti tecnologie in modo singolo o combinato.</a:t>
            </a:r>
          </a:p>
          <a:p>
            <a:pPr algn="just">
              <a:buNone/>
            </a:pPr>
            <a:r>
              <a:rPr lang="it-IT" dirty="0" smtClean="0">
                <a:latin typeface="Calibri"/>
                <a:cs typeface="Calibri"/>
              </a:rPr>
              <a:t>L’impiego di processi combinati che vanno ad agire sullo sviluppo microbico è definito come tecnologia degli ostacoli.</a:t>
            </a:r>
          </a:p>
          <a:p>
            <a:endParaRPr lang="it-IT" dirty="0"/>
          </a:p>
        </p:txBody>
      </p:sp>
      <p:graphicFrame>
        <p:nvGraphicFramePr>
          <p:cNvPr id="177154" name="Object 2"/>
          <p:cNvGraphicFramePr>
            <a:graphicFrameLocks noChangeAspect="1"/>
          </p:cNvGraphicFramePr>
          <p:nvPr/>
        </p:nvGraphicFramePr>
        <p:xfrm>
          <a:off x="530000" y="4968081"/>
          <a:ext cx="8366125" cy="1493837"/>
        </p:xfrm>
        <a:graphic>
          <a:graphicData uri="http://schemas.openxmlformats.org/presentationml/2006/ole">
            <mc:AlternateContent xmlns:mc="http://schemas.openxmlformats.org/markup-compatibility/2006">
              <mc:Choice xmlns:v="urn:schemas-microsoft-com:vml" Requires="v">
                <p:oleObj spid="_x0000_s177177" name="CorelPhotoPaint.Image.9" r:id="rId3" imgW="5701587" imgH="965079" progId="">
                  <p:embed/>
                </p:oleObj>
              </mc:Choice>
              <mc:Fallback>
                <p:oleObj name="CorelPhotoPaint.Image.9" r:id="rId3" imgW="5701587" imgH="96507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000" y="4968081"/>
                        <a:ext cx="8366125" cy="14938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CasellaDiTesto 3"/>
          <p:cNvSpPr txBox="1"/>
          <p:nvPr/>
        </p:nvSpPr>
        <p:spPr>
          <a:xfrm>
            <a:off x="6858000" y="957263"/>
            <a:ext cx="1453283" cy="369332"/>
          </a:xfrm>
          <a:prstGeom prst="rect">
            <a:avLst/>
          </a:prstGeom>
          <a:noFill/>
        </p:spPr>
        <p:txBody>
          <a:bodyPr wrap="none" rtlCol="0">
            <a:spAutoFit/>
          </a:bodyPr>
          <a:lstStyle/>
          <a:p>
            <a:r>
              <a:rPr lang="it-IT" dirty="0" err="1" smtClean="0"/>
              <a:t>Leistner</a:t>
            </a:r>
            <a:r>
              <a:rPr lang="it-IT" dirty="0" smtClean="0"/>
              <a:t> 2000</a:t>
            </a:r>
            <a:endParaRPr lang="it-IT"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85333" y="360757"/>
            <a:ext cx="6908800" cy="1143000"/>
          </a:xfrm>
          <a:noFill/>
          <a:ln/>
        </p:spPr>
        <p:txBody>
          <a:bodyPr/>
          <a:lstStyle/>
          <a:p>
            <a:r>
              <a:rPr lang="it-IT" b="1" dirty="0"/>
              <a:t>Ostacoli </a:t>
            </a:r>
            <a:r>
              <a:rPr lang="it-IT" b="1" dirty="0" err="1"/>
              <a:t>fisico-chimici</a:t>
            </a:r>
            <a:endParaRPr lang="it-IT" b="1" dirty="0"/>
          </a:p>
        </p:txBody>
      </p:sp>
      <p:sp>
        <p:nvSpPr>
          <p:cNvPr id="6147" name="Rectangle 3"/>
          <p:cNvSpPr>
            <a:spLocks noGrp="1" noChangeArrowheads="1"/>
          </p:cNvSpPr>
          <p:nvPr>
            <p:ph type="body" idx="1"/>
          </p:nvPr>
        </p:nvSpPr>
        <p:spPr>
          <a:xfrm>
            <a:off x="721649" y="2357437"/>
            <a:ext cx="7836168" cy="2743200"/>
          </a:xfrm>
          <a:noFill/>
          <a:ln/>
        </p:spPr>
        <p:txBody>
          <a:bodyPr>
            <a:noAutofit/>
          </a:bodyPr>
          <a:lstStyle/>
          <a:p>
            <a:r>
              <a:rPr lang="it-IT" sz="4000" dirty="0" err="1"/>
              <a:t>a</a:t>
            </a:r>
            <a:r>
              <a:rPr lang="it-IT" sz="4000" baseline="-25000" dirty="0" err="1"/>
              <a:t>w</a:t>
            </a:r>
            <a:r>
              <a:rPr lang="it-IT" sz="4000" dirty="0"/>
              <a:t> &amp; sale </a:t>
            </a:r>
            <a:r>
              <a:rPr lang="it-IT" sz="2800" dirty="0"/>
              <a:t>(</a:t>
            </a:r>
            <a:r>
              <a:rPr lang="it-IT" sz="2800" dirty="0" err="1"/>
              <a:t>NaCl</a:t>
            </a:r>
            <a:r>
              <a:rPr lang="it-IT" sz="2800" dirty="0"/>
              <a:t>)</a:t>
            </a:r>
            <a:endParaRPr lang="it-IT" sz="4000" dirty="0"/>
          </a:p>
          <a:p>
            <a:r>
              <a:rPr lang="it-IT" sz="4000" dirty="0"/>
              <a:t>Nitriti </a:t>
            </a:r>
            <a:r>
              <a:rPr lang="it-IT" sz="2800" dirty="0"/>
              <a:t>(NaNO</a:t>
            </a:r>
            <a:r>
              <a:rPr lang="it-IT" sz="2800" baseline="-25000" dirty="0"/>
              <a:t>2</a:t>
            </a:r>
            <a:r>
              <a:rPr lang="it-IT" sz="2800" dirty="0"/>
              <a:t>) </a:t>
            </a:r>
            <a:r>
              <a:rPr lang="it-IT" sz="4000" dirty="0"/>
              <a:t>&amp; Nitrati </a:t>
            </a:r>
            <a:r>
              <a:rPr lang="it-IT" sz="2800" dirty="0"/>
              <a:t>(NaNO</a:t>
            </a:r>
            <a:r>
              <a:rPr lang="it-IT" sz="2800" baseline="-25000" dirty="0"/>
              <a:t>3</a:t>
            </a:r>
            <a:r>
              <a:rPr lang="it-IT" sz="2800" dirty="0"/>
              <a:t>, KNO</a:t>
            </a:r>
            <a:r>
              <a:rPr lang="it-IT" sz="2800" baseline="-25000" dirty="0"/>
              <a:t>3</a:t>
            </a:r>
            <a:r>
              <a:rPr lang="it-IT" sz="2800" dirty="0"/>
              <a:t>)</a:t>
            </a:r>
            <a:endParaRPr lang="it-IT" sz="4000" dirty="0"/>
          </a:p>
          <a:p>
            <a:r>
              <a:rPr lang="it-IT" sz="4000" dirty="0"/>
              <a:t>pH</a:t>
            </a:r>
          </a:p>
          <a:p>
            <a:r>
              <a:rPr lang="it-IT" sz="4000" dirty="0"/>
              <a:t>potenziale di ossidoriduzione &amp; O</a:t>
            </a:r>
            <a:r>
              <a:rPr lang="it-IT" sz="4000" baseline="-25000" dirty="0"/>
              <a:t>2</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05095" y="721515"/>
            <a:ext cx="8052636" cy="1143000"/>
          </a:xfrm>
          <a:noFill/>
          <a:ln/>
        </p:spPr>
        <p:txBody>
          <a:bodyPr>
            <a:noAutofit/>
          </a:bodyPr>
          <a:lstStyle/>
          <a:p>
            <a:r>
              <a:rPr lang="it-IT" b="1" dirty="0"/>
              <a:t>Ostacoli di derivazione microbica</a:t>
            </a:r>
          </a:p>
        </p:txBody>
      </p:sp>
      <p:sp>
        <p:nvSpPr>
          <p:cNvPr id="7171" name="Rectangle 3"/>
          <p:cNvSpPr>
            <a:spLocks noGrp="1" noChangeArrowheads="1"/>
          </p:cNvSpPr>
          <p:nvPr>
            <p:ph type="body" idx="1"/>
          </p:nvPr>
        </p:nvSpPr>
        <p:spPr>
          <a:xfrm>
            <a:off x="1185333" y="3276600"/>
            <a:ext cx="6908800" cy="2286000"/>
          </a:xfrm>
          <a:noFill/>
          <a:ln/>
        </p:spPr>
        <p:txBody>
          <a:bodyPr>
            <a:normAutofit/>
          </a:bodyPr>
          <a:lstStyle/>
          <a:p>
            <a:r>
              <a:rPr lang="it-IT" sz="4000" dirty="0"/>
              <a:t>Flora </a:t>
            </a:r>
            <a:r>
              <a:rPr lang="it-IT" sz="4000" dirty="0" smtClean="0"/>
              <a:t>competitiva </a:t>
            </a:r>
            <a:r>
              <a:rPr lang="it-IT" sz="4000" dirty="0"/>
              <a:t>e colture</a:t>
            </a:r>
          </a:p>
          <a:p>
            <a:r>
              <a:rPr lang="it-IT" sz="4000" dirty="0" err="1" smtClean="0"/>
              <a:t>Batteriocine</a:t>
            </a:r>
            <a:r>
              <a:rPr lang="it-IT" sz="4000" dirty="0" smtClean="0"/>
              <a:t> </a:t>
            </a:r>
            <a:r>
              <a:rPr lang="it-IT" sz="4000" dirty="0"/>
              <a:t>&amp; altri composti</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5-05-17 alle 23.43.30.png"/>
          <p:cNvPicPr>
            <a:picLocks noGrp="1" noChangeAspect="1"/>
          </p:cNvPicPr>
          <p:nvPr>
            <p:ph idx="1"/>
          </p:nvPr>
        </p:nvPicPr>
        <p:blipFill>
          <a:blip r:embed="rId2"/>
          <a:srcRect l="-5051" r="-5051"/>
          <a:stretch>
            <a:fillRect/>
          </a:stretch>
        </p:blipFill>
        <p:spPr>
          <a:xfrm>
            <a:off x="-306455" y="242762"/>
            <a:ext cx="9758971" cy="6181070"/>
          </a:xfrm>
        </p:spPr>
      </p:pic>
      <p:sp>
        <p:nvSpPr>
          <p:cNvPr id="5" name="Anello 4"/>
          <p:cNvSpPr/>
          <p:nvPr/>
        </p:nvSpPr>
        <p:spPr>
          <a:xfrm>
            <a:off x="1942410" y="4918952"/>
            <a:ext cx="1960929" cy="821652"/>
          </a:xfrm>
          <a:prstGeom prst="donut">
            <a:avLst>
              <a:gd name="adj" fmla="val 743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7" name="Anello 6"/>
          <p:cNvSpPr/>
          <p:nvPr/>
        </p:nvSpPr>
        <p:spPr>
          <a:xfrm>
            <a:off x="4329565" y="4806427"/>
            <a:ext cx="1960929" cy="821652"/>
          </a:xfrm>
          <a:prstGeom prst="donut">
            <a:avLst>
              <a:gd name="adj" fmla="val 743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Schermata 2015-05-18 alle 01.33.46.png"/>
          <p:cNvPicPr>
            <a:picLocks noGrp="1" noChangeAspect="1"/>
          </p:cNvPicPr>
          <p:nvPr>
            <p:ph idx="1"/>
          </p:nvPr>
        </p:nvPicPr>
        <p:blipFill>
          <a:blip r:embed="rId2"/>
          <a:srcRect t="-37150" b="-37150"/>
          <a:stretch>
            <a:fillRect/>
          </a:stretch>
        </p:blipFill>
        <p:spPr>
          <a:xfrm>
            <a:off x="253994" y="-809508"/>
            <a:ext cx="8686800" cy="5833086"/>
          </a:xfrm>
        </p:spPr>
      </p:pic>
      <p:sp>
        <p:nvSpPr>
          <p:cNvPr id="3" name="CasellaDiTesto 2"/>
          <p:cNvSpPr txBox="1"/>
          <p:nvPr/>
        </p:nvSpPr>
        <p:spPr>
          <a:xfrm>
            <a:off x="212129" y="4005584"/>
            <a:ext cx="4318006" cy="2308324"/>
          </a:xfrm>
          <a:prstGeom prst="rect">
            <a:avLst/>
          </a:prstGeom>
          <a:noFill/>
        </p:spPr>
        <p:txBody>
          <a:bodyPr wrap="square" rtlCol="0">
            <a:spAutoFit/>
          </a:bodyPr>
          <a:lstStyle/>
          <a:p>
            <a:r>
              <a:rPr lang="it-IT" dirty="0" smtClean="0">
                <a:latin typeface="Calibri"/>
                <a:cs typeface="Calibri"/>
              </a:rPr>
              <a:t>L’ossigeno è usato per mantenere il colore rosso e permettere la respirazione nei prodotti freschi</a:t>
            </a:r>
          </a:p>
          <a:p>
            <a:endParaRPr lang="it-IT" dirty="0" smtClean="0">
              <a:latin typeface="Calibri"/>
              <a:cs typeface="Calibri"/>
            </a:endParaRPr>
          </a:p>
          <a:p>
            <a:r>
              <a:rPr lang="it-IT" dirty="0" smtClean="0">
                <a:latin typeface="Calibri"/>
                <a:cs typeface="Calibri"/>
              </a:rPr>
              <a:t>Viene ridotta la sua percentuale per prevenire la crescita batterica e ridurre l’ossidazione</a:t>
            </a:r>
          </a:p>
          <a:p>
            <a:endParaRPr lang="it-IT" dirty="0"/>
          </a:p>
        </p:txBody>
      </p:sp>
      <p:sp>
        <p:nvSpPr>
          <p:cNvPr id="4" name="Rettangolo 3"/>
          <p:cNvSpPr/>
          <p:nvPr/>
        </p:nvSpPr>
        <p:spPr>
          <a:xfrm>
            <a:off x="4320810" y="4023591"/>
            <a:ext cx="4572000" cy="2031325"/>
          </a:xfrm>
          <a:prstGeom prst="rect">
            <a:avLst/>
          </a:prstGeom>
        </p:spPr>
        <p:txBody>
          <a:bodyPr>
            <a:spAutoFit/>
          </a:bodyPr>
          <a:lstStyle/>
          <a:p>
            <a:r>
              <a:rPr lang="it-IT" dirty="0" smtClean="0">
                <a:latin typeface="Calibri"/>
                <a:cs typeface="Calibri"/>
              </a:rPr>
              <a:t>L’anidride carbonica è aggiunta per inibire l’attività microbica attraverso azione diretta (aerobi e muffe) e formazione di acido carbonico con abbassamento del pH.</a:t>
            </a:r>
          </a:p>
          <a:p>
            <a:r>
              <a:rPr lang="it-IT" dirty="0" smtClean="0">
                <a:latin typeface="Calibri"/>
                <a:cs typeface="Calibri"/>
              </a:rPr>
              <a:t>L’azoto è impiegato ostacola la decolorazione e lo schiacciamento, non ha effetto sui microrganismi.</a:t>
            </a:r>
            <a:endParaRPr lang="it-IT" dirty="0">
              <a:latin typeface="Calibri"/>
              <a:cs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a:solidFill>
                  <a:prstClr val="white"/>
                </a:solidFill>
                <a:ea typeface="ＭＳ Ｐゴシック" pitchFamily="-65" charset="-128"/>
                <a:cs typeface="ＭＳ Ｐゴシック" pitchFamily="-65" charset="-128"/>
              </a:rPr>
              <a:t>Shelf</a:t>
            </a:r>
            <a:r>
              <a:rPr lang="it-IT" b="1" dirty="0">
                <a:solidFill>
                  <a:prstClr val="white"/>
                </a:solidFill>
                <a:ea typeface="ＭＳ Ｐゴシック" pitchFamily="-65" charset="-128"/>
                <a:cs typeface="ＭＳ Ｐゴシック" pitchFamily="-65" charset="-128"/>
              </a:rPr>
              <a:t> life</a:t>
            </a:r>
            <a:endParaRPr lang="it-IT" dirty="0"/>
          </a:p>
        </p:txBody>
      </p:sp>
      <p:sp>
        <p:nvSpPr>
          <p:cNvPr id="3" name="Segnaposto contenuto 2"/>
          <p:cNvSpPr>
            <a:spLocks noGrp="1"/>
          </p:cNvSpPr>
          <p:nvPr>
            <p:ph idx="1"/>
          </p:nvPr>
        </p:nvSpPr>
        <p:spPr>
          <a:xfrm>
            <a:off x="457200" y="1169808"/>
            <a:ext cx="8229600" cy="4956355"/>
          </a:xfrm>
        </p:spPr>
        <p:txBody>
          <a:bodyPr>
            <a:normAutofit/>
          </a:bodyPr>
          <a:lstStyle/>
          <a:p>
            <a:pPr marL="0" lvl="0" indent="0" algn="just" defTabSz="914400" fontAlgn="base">
              <a:spcBef>
                <a:spcPct val="0"/>
              </a:spcBef>
              <a:spcAft>
                <a:spcPct val="0"/>
              </a:spcAft>
              <a:buNone/>
            </a:pPr>
            <a:r>
              <a:rPr lang="it-IT" sz="2400" dirty="0">
                <a:solidFill>
                  <a:prstClr val="white"/>
                </a:solidFill>
                <a:latin typeface="Calibri" pitchFamily="-65" charset="0"/>
                <a:ea typeface="ＭＳ Ｐゴシック" pitchFamily="-65" charset="-128"/>
                <a:cs typeface="ＭＳ Ｐゴシック" pitchFamily="-65" charset="-128"/>
              </a:rPr>
              <a:t>La</a:t>
            </a:r>
            <a:r>
              <a:rPr lang="it-IT" sz="2400" i="1" dirty="0">
                <a:solidFill>
                  <a:prstClr val="white"/>
                </a:solidFill>
                <a:latin typeface="Calibri" pitchFamily="-65" charset="0"/>
                <a:ea typeface="ＭＳ Ｐゴシック" pitchFamily="-65" charset="-128"/>
                <a:cs typeface="ＭＳ Ｐゴシック" pitchFamily="-65" charset="-128"/>
              </a:rPr>
              <a:t> </a:t>
            </a:r>
            <a:r>
              <a:rPr lang="it-IT" sz="2400" b="1" i="1" dirty="0" err="1">
                <a:solidFill>
                  <a:prstClr val="white"/>
                </a:solidFill>
                <a:latin typeface="Calibri" pitchFamily="-65" charset="0"/>
                <a:ea typeface="ＭＳ Ｐゴシック" pitchFamily="-65" charset="-128"/>
                <a:cs typeface="ＭＳ Ｐゴシック" pitchFamily="-65" charset="-128"/>
              </a:rPr>
              <a:t>Shelf-life</a:t>
            </a:r>
            <a:r>
              <a:rPr lang="it-IT" sz="2400" i="1" dirty="0">
                <a:solidFill>
                  <a:prstClr val="white"/>
                </a:solidFill>
                <a:latin typeface="Calibri" pitchFamily="-65" charset="0"/>
                <a:ea typeface="ＭＳ Ｐゴシック" pitchFamily="-65" charset="-128"/>
                <a:cs typeface="ＭＳ Ｐゴシック" pitchFamily="-65" charset="-128"/>
              </a:rPr>
              <a:t> </a:t>
            </a:r>
            <a:r>
              <a:rPr lang="it-IT" sz="2400" dirty="0">
                <a:solidFill>
                  <a:prstClr val="white"/>
                </a:solidFill>
                <a:latin typeface="Calibri" pitchFamily="-65" charset="0"/>
                <a:ea typeface="ＭＳ Ｐゴシック" pitchFamily="-65" charset="-128"/>
                <a:cs typeface="ＭＳ Ｐゴシック" pitchFamily="-65" charset="-128"/>
              </a:rPr>
              <a:t>di un prodotto è, </a:t>
            </a:r>
            <a:r>
              <a:rPr lang="it-IT" sz="2400" u="sng" dirty="0">
                <a:solidFill>
                  <a:prstClr val="white"/>
                </a:solidFill>
                <a:latin typeface="Calibri" pitchFamily="-65" charset="0"/>
                <a:ea typeface="ＭＳ Ｐゴシック" pitchFamily="-65" charset="-128"/>
                <a:cs typeface="ＭＳ Ｐゴシック" pitchFamily="-65" charset="-128"/>
              </a:rPr>
              <a:t>in determinate condizioni di conservazione</a:t>
            </a:r>
            <a:r>
              <a:rPr lang="it-IT" sz="2400" dirty="0">
                <a:solidFill>
                  <a:prstClr val="white"/>
                </a:solidFill>
                <a:latin typeface="Calibri" pitchFamily="-65" charset="0"/>
                <a:ea typeface="ＭＳ Ｐゴシック" pitchFamily="-65" charset="-128"/>
                <a:cs typeface="ＭＳ Ｐゴシック" pitchFamily="-65" charset="-128"/>
              </a:rPr>
              <a:t>, il tempo limite entro il quale il progredire dei singoli eventi reattivi determini modificazioni impercettibili sul piano sensoriale o comunque  ancora accettabili sul piano della sicurezza d’uso. (</a:t>
            </a:r>
            <a:r>
              <a:rPr lang="it-IT" sz="2400" dirty="0" err="1">
                <a:solidFill>
                  <a:prstClr val="white"/>
                </a:solidFill>
                <a:latin typeface="Calibri" pitchFamily="-65" charset="0"/>
                <a:ea typeface="ＭＳ Ｐゴシック" pitchFamily="-65" charset="-128"/>
                <a:cs typeface="ＭＳ Ｐゴシック" pitchFamily="-65" charset="-128"/>
              </a:rPr>
              <a:t>M.Riva</a:t>
            </a:r>
            <a:r>
              <a:rPr lang="it-IT" sz="2400" dirty="0">
                <a:solidFill>
                  <a:prstClr val="white"/>
                </a:solidFill>
                <a:latin typeface="Calibri" pitchFamily="-65" charset="0"/>
                <a:ea typeface="ＭＳ Ｐゴシック" pitchFamily="-65" charset="-128"/>
                <a:cs typeface="ＭＳ Ｐゴシック" pitchFamily="-65" charset="-128"/>
              </a:rPr>
              <a:t>, 2000</a:t>
            </a:r>
            <a:r>
              <a:rPr lang="it-IT" sz="2400" dirty="0" smtClean="0">
                <a:solidFill>
                  <a:prstClr val="white"/>
                </a:solidFill>
                <a:latin typeface="Calibri" pitchFamily="-65" charset="0"/>
                <a:ea typeface="ＭＳ Ｐゴシック" pitchFamily="-65" charset="-128"/>
                <a:cs typeface="ＭＳ Ｐゴシック" pitchFamily="-65" charset="-128"/>
              </a:rPr>
              <a:t>)</a:t>
            </a:r>
          </a:p>
        </p:txBody>
      </p:sp>
      <p:pic>
        <p:nvPicPr>
          <p:cNvPr id="4" name="Picture 2"/>
          <p:cNvPicPr>
            <a:picLocks noChangeAspect="1" noChangeArrowheads="1"/>
          </p:cNvPicPr>
          <p:nvPr/>
        </p:nvPicPr>
        <p:blipFill>
          <a:blip r:embed="rId2"/>
          <a:srcRect/>
          <a:stretch>
            <a:fillRect/>
          </a:stretch>
        </p:blipFill>
        <p:spPr bwMode="auto">
          <a:xfrm>
            <a:off x="457200" y="3143250"/>
            <a:ext cx="4204611" cy="3190303"/>
          </a:xfrm>
          <a:prstGeom prst="rect">
            <a:avLst/>
          </a:prstGeom>
          <a:noFill/>
          <a:ln w="9525">
            <a:noFill/>
            <a:miter lim="800000"/>
            <a:headEnd/>
            <a:tailEnd/>
          </a:ln>
        </p:spPr>
      </p:pic>
      <p:sp>
        <p:nvSpPr>
          <p:cNvPr id="5" name="CasellaDiTesto 4"/>
          <p:cNvSpPr txBox="1"/>
          <p:nvPr/>
        </p:nvSpPr>
        <p:spPr>
          <a:xfrm>
            <a:off x="4879029" y="3031169"/>
            <a:ext cx="4060286" cy="4339650"/>
          </a:xfrm>
          <a:prstGeom prst="rect">
            <a:avLst/>
          </a:prstGeom>
          <a:noFill/>
        </p:spPr>
        <p:txBody>
          <a:bodyPr wrap="square" rtlCol="0">
            <a:spAutoFit/>
          </a:bodyPr>
          <a:lstStyle/>
          <a:p>
            <a:pPr lvl="0" defTabSz="914400" fontAlgn="base">
              <a:spcBef>
                <a:spcPct val="0"/>
              </a:spcBef>
              <a:spcAft>
                <a:spcPct val="0"/>
              </a:spcAft>
            </a:pPr>
            <a:r>
              <a:rPr lang="it-IT" sz="2400" b="1" dirty="0">
                <a:solidFill>
                  <a:prstClr val="white"/>
                </a:solidFill>
                <a:ea typeface="ＭＳ Ｐゴシック" pitchFamily="-65" charset="-128"/>
                <a:cs typeface="ＭＳ Ｐゴシック" pitchFamily="-65" charset="-128"/>
              </a:rPr>
              <a:t>Principio della degradazione alimentare</a:t>
            </a:r>
            <a:r>
              <a:rPr lang="it-IT" sz="2400" dirty="0">
                <a:solidFill>
                  <a:prstClr val="white"/>
                </a:solidFill>
                <a:ea typeface="ＭＳ Ｐゴシック" pitchFamily="-65" charset="-128"/>
                <a:cs typeface="ＭＳ Ｐゴシック" pitchFamily="-65" charset="-128"/>
              </a:rPr>
              <a:t>: non esistono alimenti che non siano sottoposti nel tempo ad  una trasformazione progressiva delle proprie  caratteristiche chimiche, fisiche, organolettiche, microbiologiche e strutturali  (S. Parisi, 2002).</a:t>
            </a:r>
          </a:p>
          <a:p>
            <a:endParaRPr lang="it-IT" dirty="0" smtClean="0"/>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olo 1"/>
          <p:cNvSpPr>
            <a:spLocks noGrp="1"/>
          </p:cNvSpPr>
          <p:nvPr>
            <p:ph type="title"/>
          </p:nvPr>
        </p:nvSpPr>
        <p:spPr>
          <a:xfrm>
            <a:off x="568840" y="93197"/>
            <a:ext cx="8229600" cy="1442043"/>
          </a:xfrm>
        </p:spPr>
        <p:txBody>
          <a:bodyPr/>
          <a:lstStyle/>
          <a:p>
            <a:r>
              <a:rPr lang="it-IT" b="1" dirty="0" err="1">
                <a:latin typeface="Calibri"/>
                <a:ea typeface="ＭＳ Ｐゴシック" pitchFamily="-65" charset="-128"/>
                <a:cs typeface="Calibri"/>
              </a:rPr>
              <a:t>L</a:t>
            </a:r>
            <a:r>
              <a:rPr lang="ja-JP" altLang="it-IT" b="1" dirty="0">
                <a:latin typeface="Calibri"/>
                <a:ea typeface="ＭＳ Ｐゴシック" pitchFamily="-65" charset="-128"/>
                <a:cs typeface="Calibri"/>
              </a:rPr>
              <a:t>’</a:t>
            </a:r>
            <a:r>
              <a:rPr lang="it-IT" altLang="ja-JP" b="1" dirty="0">
                <a:latin typeface="Calibri"/>
                <a:ea typeface="ＭＳ Ｐゴシック" pitchFamily="-65" charset="-128"/>
                <a:cs typeface="Calibri"/>
              </a:rPr>
              <a:t>IMBALLAGGIO </a:t>
            </a:r>
            <a:r>
              <a:rPr lang="it-IT" altLang="ja-JP" b="1" dirty="0" smtClean="0">
                <a:latin typeface="Calibri"/>
                <a:ea typeface="ＭＳ Ｐゴシック" pitchFamily="-65" charset="-128"/>
                <a:cs typeface="Calibri"/>
              </a:rPr>
              <a:t>FUNZIONALE</a:t>
            </a:r>
            <a:endParaRPr lang="it-IT" b="1" dirty="0">
              <a:solidFill>
                <a:srgbClr val="77933C"/>
              </a:solidFill>
              <a:latin typeface="Calibri"/>
              <a:ea typeface="ＭＳ Ｐゴシック" pitchFamily="-65" charset="-128"/>
              <a:cs typeface="Calibri"/>
            </a:endParaRPr>
          </a:p>
        </p:txBody>
      </p:sp>
      <p:sp>
        <p:nvSpPr>
          <p:cNvPr id="3" name="Segnaposto contenuto 2"/>
          <p:cNvSpPr>
            <a:spLocks noGrp="1"/>
          </p:cNvSpPr>
          <p:nvPr>
            <p:ph idx="1"/>
          </p:nvPr>
        </p:nvSpPr>
        <p:spPr>
          <a:xfrm>
            <a:off x="714375" y="1339848"/>
            <a:ext cx="7972425" cy="3911600"/>
          </a:xfrm>
        </p:spPr>
        <p:txBody>
          <a:bodyPr>
            <a:normAutofit/>
          </a:bodyPr>
          <a:lstStyle/>
          <a:p>
            <a:pPr>
              <a:buFont typeface="Arial" pitchFamily="-65" charset="0"/>
              <a:buNone/>
            </a:pPr>
            <a:r>
              <a:rPr lang="it-IT" dirty="0">
                <a:ea typeface="ＭＳ Ｐゴシック" pitchFamily="-65" charset="-128"/>
                <a:cs typeface="ＭＳ Ｐゴシック" pitchFamily="-65" charset="-128"/>
              </a:rPr>
              <a:t>    Soluzioni di confezionamento nelle quali si prevede </a:t>
            </a:r>
            <a:r>
              <a:rPr lang="it-IT" dirty="0" smtClean="0">
                <a:ea typeface="ＭＳ Ｐゴシック" pitchFamily="-65" charset="-128"/>
                <a:cs typeface="ＭＳ Ｐゴシック" pitchFamily="-65" charset="-128"/>
              </a:rPr>
              <a:t>l’</a:t>
            </a:r>
            <a:r>
              <a:rPr lang="it-IT" altLang="ja-JP" dirty="0" smtClean="0">
                <a:ea typeface="ＭＳ Ｐゴシック" pitchFamily="-65" charset="-128"/>
                <a:cs typeface="ＭＳ Ｐゴシック" pitchFamily="-65" charset="-128"/>
              </a:rPr>
              <a:t>impiego </a:t>
            </a:r>
            <a:r>
              <a:rPr lang="it-IT" altLang="ja-JP" dirty="0">
                <a:ea typeface="ＭＳ Ｐゴシック" pitchFamily="-65" charset="-128"/>
                <a:cs typeface="ＭＳ Ｐゴシック" pitchFamily="-65" charset="-128"/>
              </a:rPr>
              <a:t>di un materiale,un contenitore,o un accessorio di imballaggio, in grado di svolgere una funzione     </a:t>
            </a:r>
          </a:p>
          <a:p>
            <a:pPr>
              <a:buFont typeface="Arial" pitchFamily="-65" charset="0"/>
              <a:buNone/>
            </a:pPr>
            <a:r>
              <a:rPr lang="it-IT" dirty="0">
                <a:ea typeface="ＭＳ Ｐゴシック" pitchFamily="-65" charset="-128"/>
                <a:cs typeface="ＭＳ Ｐゴシック" pitchFamily="-65" charset="-128"/>
              </a:rPr>
              <a:t>                               </a:t>
            </a:r>
            <a:r>
              <a:rPr lang="it-IT" dirty="0">
                <a:solidFill>
                  <a:srgbClr val="FFFF00"/>
                </a:solidFill>
                <a:effectLst>
                  <a:outerShdw blurRad="38100" dist="38100" dir="2700000" algn="tl">
                    <a:srgbClr val="DDDDDD"/>
                  </a:outerShdw>
                </a:effectLst>
                <a:ea typeface="ＭＳ Ｐゴシック" pitchFamily="-65" charset="-128"/>
                <a:cs typeface="ＭＳ Ｐゴシック" pitchFamily="-65" charset="-128"/>
              </a:rPr>
              <a:t> AGGIUNTIVA</a:t>
            </a:r>
          </a:p>
          <a:p>
            <a:pPr>
              <a:buFont typeface="Arial" pitchFamily="-65" charset="0"/>
              <a:buNone/>
            </a:pPr>
            <a:r>
              <a:rPr lang="it-IT" dirty="0">
                <a:ea typeface="ＭＳ Ｐゴシック" pitchFamily="-65" charset="-128"/>
                <a:cs typeface="ＭＳ Ｐゴシック" pitchFamily="-65" charset="-128"/>
              </a:rPr>
              <a:t>    rispetto a quelle tradizionali di contenimento e di generica protezione</a:t>
            </a:r>
          </a:p>
          <a:p>
            <a:pPr>
              <a:buFont typeface="Arial" pitchFamily="-65" charset="0"/>
              <a:buNone/>
            </a:pPr>
            <a:endParaRPr lang="it-IT" dirty="0">
              <a:ea typeface="ＭＳ Ｐゴシック" pitchFamily="-65" charset="-128"/>
              <a:cs typeface="ＭＳ Ｐゴシック" pitchFamily="-65" charset="-128"/>
            </a:endParaRPr>
          </a:p>
          <a:p>
            <a:pPr>
              <a:buFont typeface="Arial" pitchFamily="-65" charset="0"/>
              <a:buNone/>
            </a:pPr>
            <a:endParaRPr lang="it-IT" dirty="0">
              <a:ea typeface="ＭＳ Ｐゴシック" pitchFamily="-65" charset="-128"/>
              <a:cs typeface="ＭＳ Ｐゴシック" pitchFamily="-65" charset="-128"/>
            </a:endParaRPr>
          </a:p>
        </p:txBody>
      </p:sp>
      <p:sp>
        <p:nvSpPr>
          <p:cNvPr id="4" name="CasellaDiTesto 3"/>
          <p:cNvSpPr txBox="1"/>
          <p:nvPr/>
        </p:nvSpPr>
        <p:spPr>
          <a:xfrm>
            <a:off x="580196" y="5694356"/>
            <a:ext cx="8041497" cy="523220"/>
          </a:xfrm>
          <a:prstGeom prst="rect">
            <a:avLst/>
          </a:prstGeom>
          <a:noFill/>
        </p:spPr>
        <p:txBody>
          <a:bodyPr wrap="none" rtlCol="0">
            <a:spAutoFit/>
          </a:bodyPr>
          <a:lstStyle/>
          <a:p>
            <a:r>
              <a:rPr lang="it-IT" sz="2800" dirty="0" smtClean="0"/>
              <a:t>Materiali e oggetti a contatto con gli alimenti ( MOCA)</a:t>
            </a:r>
            <a:endParaRPr lang="it-IT"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descr="Schermata 2015-05-16 alle 11.48.39.png"/>
          <p:cNvPicPr>
            <a:picLocks noGrp="1" noChangeAspect="1"/>
          </p:cNvPicPr>
          <p:nvPr>
            <p:ph idx="1"/>
          </p:nvPr>
        </p:nvPicPr>
        <p:blipFill>
          <a:blip r:embed="rId3"/>
          <a:srcRect l="-12710" r="-12710"/>
          <a:stretch>
            <a:fillRect/>
          </a:stretch>
        </p:blipFill>
        <p:spPr>
          <a:xfrm>
            <a:off x="-1049863" y="274639"/>
            <a:ext cx="11200838" cy="5894742"/>
          </a:xfrm>
        </p:spPr>
      </p:pic>
      <p:sp>
        <p:nvSpPr>
          <p:cNvPr id="6" name="CasellaDiTesto 5"/>
          <p:cNvSpPr txBox="1"/>
          <p:nvPr/>
        </p:nvSpPr>
        <p:spPr>
          <a:xfrm>
            <a:off x="7090096" y="6434667"/>
            <a:ext cx="1980029" cy="369332"/>
          </a:xfrm>
          <a:prstGeom prst="rect">
            <a:avLst/>
          </a:prstGeom>
          <a:noFill/>
        </p:spPr>
        <p:txBody>
          <a:bodyPr wrap="none" rtlCol="0">
            <a:spAutoFit/>
          </a:bodyPr>
          <a:lstStyle/>
          <a:p>
            <a:r>
              <a:rPr lang="it-IT" dirty="0" smtClean="0"/>
              <a:t>Reg. (CE) 853/2004</a:t>
            </a:r>
            <a:endParaRPr lang="it-IT" dirty="0"/>
          </a:p>
        </p:txBody>
      </p:sp>
      <p:sp>
        <p:nvSpPr>
          <p:cNvPr id="8" name="CasellaDiTesto 7"/>
          <p:cNvSpPr txBox="1"/>
          <p:nvPr/>
        </p:nvSpPr>
        <p:spPr>
          <a:xfrm>
            <a:off x="2756985" y="6169381"/>
            <a:ext cx="4141215" cy="523220"/>
          </a:xfrm>
          <a:prstGeom prst="rect">
            <a:avLst/>
          </a:prstGeom>
          <a:noFill/>
        </p:spPr>
        <p:txBody>
          <a:bodyPr wrap="none" rtlCol="0">
            <a:spAutoFit/>
          </a:bodyPr>
          <a:lstStyle/>
          <a:p>
            <a:r>
              <a:rPr lang="it-IT" sz="2800" i="1" dirty="0" smtClean="0">
                <a:solidFill>
                  <a:srgbClr val="FFFF00"/>
                </a:solidFill>
              </a:rPr>
              <a:t>Prodotti di origine animale</a:t>
            </a:r>
            <a:endParaRPr lang="it-IT" sz="2800" i="1" dirty="0">
              <a:solidFill>
                <a:srgbClr val="FFFF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bg2">
              <a:lumMod val="75000"/>
            </a:schemeClr>
          </a:solidFill>
        </p:spPr>
        <p:txBody>
          <a:bodyPr/>
          <a:lstStyle/>
          <a:p>
            <a:pPr>
              <a:defRPr/>
            </a:pPr>
            <a:r>
              <a:rPr lang="it-IT" b="1" dirty="0" smtClean="0">
                <a:ea typeface="+mj-ea"/>
                <a:cs typeface="+mj-cs"/>
              </a:rPr>
              <a:t>MOCA  ATTIVI</a:t>
            </a:r>
            <a:endParaRPr lang="it-IT" b="1" dirty="0">
              <a:ea typeface="+mj-ea"/>
              <a:cs typeface="+mj-cs"/>
            </a:endParaRPr>
          </a:p>
        </p:txBody>
      </p:sp>
      <p:sp>
        <p:nvSpPr>
          <p:cNvPr id="18434" name="Segnaposto contenuto 2"/>
          <p:cNvSpPr>
            <a:spLocks noGrp="1"/>
          </p:cNvSpPr>
          <p:nvPr>
            <p:ph idx="1"/>
          </p:nvPr>
        </p:nvSpPr>
        <p:spPr>
          <a:xfrm>
            <a:off x="457200" y="1571625"/>
            <a:ext cx="8229600" cy="5286375"/>
          </a:xfrm>
        </p:spPr>
        <p:txBody>
          <a:bodyPr>
            <a:normAutofit lnSpcReduction="10000"/>
          </a:bodyPr>
          <a:lstStyle/>
          <a:p>
            <a:pPr>
              <a:buFont typeface="Arial" pitchFamily="-65" charset="0"/>
              <a:buNone/>
            </a:pPr>
            <a:r>
              <a:rPr lang="it-IT" dirty="0">
                <a:ea typeface="ＭＳ Ｐゴシック" pitchFamily="-65" charset="-128"/>
                <a:cs typeface="ＭＳ Ｐゴシック" pitchFamily="-65" charset="-128"/>
              </a:rPr>
              <a:t>               Costantemente ed attivamente </a:t>
            </a:r>
          </a:p>
          <a:p>
            <a:pPr>
              <a:buFont typeface="Arial" pitchFamily="-65" charset="0"/>
              <a:buNone/>
            </a:pPr>
            <a:r>
              <a:rPr lang="it-IT" dirty="0">
                <a:ea typeface="ＭＳ Ｐゴシック" pitchFamily="-65" charset="-128"/>
                <a:cs typeface="ＭＳ Ｐゴシック" pitchFamily="-65" charset="-128"/>
              </a:rPr>
              <a:t>                            </a:t>
            </a:r>
            <a:r>
              <a:rPr lang="it-IT" dirty="0" smtClean="0">
                <a:ea typeface="ＭＳ Ｐゴシック" pitchFamily="-65" charset="-128"/>
                <a:cs typeface="ＭＳ Ｐゴシック" pitchFamily="-65" charset="-128"/>
              </a:rPr>
              <a:t>interagiscono </a:t>
            </a:r>
            <a:endParaRPr lang="it-IT" dirty="0">
              <a:ea typeface="ＭＳ Ｐゴシック" pitchFamily="-65" charset="-128"/>
              <a:cs typeface="ＭＳ Ｐゴシック" pitchFamily="-65" charset="-128"/>
            </a:endParaRPr>
          </a:p>
          <a:p>
            <a:pPr>
              <a:buFont typeface="Arial" pitchFamily="-65" charset="0"/>
              <a:buNone/>
            </a:pPr>
            <a:r>
              <a:rPr lang="it-IT" dirty="0">
                <a:ea typeface="ＭＳ Ｐゴシック" pitchFamily="-65" charset="-128"/>
                <a:cs typeface="ＭＳ Ｐゴシック" pitchFamily="-65" charset="-128"/>
              </a:rPr>
              <a:t>     con </a:t>
            </a:r>
            <a:r>
              <a:rPr lang="it-IT" dirty="0" smtClean="0">
                <a:solidFill>
                  <a:srgbClr val="FFFF00"/>
                </a:solidFill>
                <a:ea typeface="ＭＳ Ｐゴシック" pitchFamily="-65" charset="-128"/>
                <a:cs typeface="ＭＳ Ｐゴシック" pitchFamily="-65" charset="-128"/>
              </a:rPr>
              <a:t>l’</a:t>
            </a:r>
            <a:r>
              <a:rPr lang="it-IT" altLang="ja-JP" dirty="0" smtClean="0">
                <a:solidFill>
                  <a:srgbClr val="FFFF00"/>
                </a:solidFill>
                <a:ea typeface="ＭＳ Ｐゴシック" pitchFamily="-65" charset="-128"/>
                <a:cs typeface="ＭＳ Ｐゴシック" pitchFamily="-65" charset="-128"/>
              </a:rPr>
              <a:t>atmosfera </a:t>
            </a:r>
            <a:r>
              <a:rPr lang="it-IT" altLang="ja-JP" dirty="0">
                <a:solidFill>
                  <a:srgbClr val="FFFF00"/>
                </a:solidFill>
                <a:ea typeface="ＭＳ Ｐゴシック" pitchFamily="-65" charset="-128"/>
                <a:cs typeface="ＭＳ Ｐゴシック" pitchFamily="-65" charset="-128"/>
              </a:rPr>
              <a:t>interna </a:t>
            </a:r>
            <a:r>
              <a:rPr lang="it-IT" altLang="ja-JP" dirty="0">
                <a:ea typeface="ＭＳ Ｐゴシック" pitchFamily="-65" charset="-128"/>
                <a:cs typeface="ＭＳ Ｐゴシック" pitchFamily="-65" charset="-128"/>
              </a:rPr>
              <a:t>di una confezione</a:t>
            </a:r>
            <a:r>
              <a:rPr lang="it-IT" altLang="ja-JP" dirty="0" smtClean="0">
                <a:ea typeface="ＭＳ Ｐゴシック" pitchFamily="-65" charset="-128"/>
                <a:cs typeface="ＭＳ Ｐゴシック" pitchFamily="-65" charset="-128"/>
              </a:rPr>
              <a:t>, variando </a:t>
            </a:r>
            <a:r>
              <a:rPr lang="it-IT" altLang="ja-JP" dirty="0">
                <a:ea typeface="ＭＳ Ｐゴシック" pitchFamily="-65" charset="-128"/>
                <a:cs typeface="ＭＳ Ｐゴシック" pitchFamily="-65" charset="-128"/>
              </a:rPr>
              <a:t>la composizione quali e quantitativa dello spazio di testa.</a:t>
            </a:r>
          </a:p>
          <a:p>
            <a:pPr>
              <a:buFont typeface="Arial" pitchFamily="-65" charset="0"/>
              <a:buNone/>
            </a:pPr>
            <a:r>
              <a:rPr lang="it-IT" dirty="0">
                <a:ea typeface="ＭＳ Ｐゴシック" pitchFamily="-65" charset="-128"/>
                <a:cs typeface="ＭＳ Ｐゴシック" pitchFamily="-65" charset="-128"/>
              </a:rPr>
              <a:t>(</a:t>
            </a:r>
            <a:r>
              <a:rPr lang="it-IT" sz="2800" dirty="0">
                <a:ea typeface="ＭＳ Ｐゴシック" pitchFamily="-65" charset="-128"/>
                <a:cs typeface="ＭＳ Ｐゴシック" pitchFamily="-65" charset="-128"/>
              </a:rPr>
              <a:t>rilasciano sostanze antimicrobiche,</a:t>
            </a:r>
            <a:r>
              <a:rPr lang="it-IT" sz="2800" dirty="0" err="1" smtClean="0">
                <a:ea typeface="ＭＳ Ｐゴシック" pitchFamily="-65" charset="-128"/>
                <a:cs typeface="ＭＳ Ｐゴシック" pitchFamily="-65" charset="-128"/>
              </a:rPr>
              <a:t>antiossidanti…</a:t>
            </a:r>
            <a:r>
              <a:rPr lang="it-IT" sz="2800" dirty="0" smtClean="0">
                <a:ea typeface="ＭＳ Ｐゴシック" pitchFamily="-65" charset="-128"/>
                <a:cs typeface="ＭＳ Ｐゴシック" pitchFamily="-65" charset="-128"/>
              </a:rPr>
              <a:t>)</a:t>
            </a:r>
          </a:p>
          <a:p>
            <a:pPr>
              <a:buFont typeface="Arial" pitchFamily="-65" charset="0"/>
              <a:buNone/>
            </a:pPr>
            <a:endParaRPr lang="it-IT" dirty="0" smtClean="0">
              <a:ea typeface="ＭＳ Ｐゴシック" pitchFamily="-65" charset="-128"/>
              <a:cs typeface="ＭＳ Ｐゴシック" pitchFamily="-65" charset="-128"/>
            </a:endParaRPr>
          </a:p>
          <a:p>
            <a:pPr>
              <a:buFont typeface="Arial" pitchFamily="-65" charset="0"/>
              <a:buNone/>
            </a:pPr>
            <a:r>
              <a:rPr lang="it-IT" dirty="0">
                <a:ea typeface="ＭＳ Ｐゴシック" pitchFamily="-65" charset="-128"/>
                <a:cs typeface="ＭＳ Ｐゴシック" pitchFamily="-65" charset="-128"/>
              </a:rPr>
              <a:t>  </a:t>
            </a:r>
            <a:r>
              <a:rPr lang="it-IT" dirty="0" smtClean="0">
                <a:ea typeface="ＭＳ Ｐゴシック" pitchFamily="-65" charset="-128"/>
                <a:cs typeface="ＭＳ Ｐゴシック" pitchFamily="-65" charset="-128"/>
              </a:rPr>
              <a:t>  </a:t>
            </a:r>
            <a:r>
              <a:rPr lang="it-IT" dirty="0">
                <a:ea typeface="ＭＳ Ｐゴシック" pitchFamily="-65" charset="-128"/>
                <a:cs typeface="ＭＳ Ｐゴシック" pitchFamily="-65" charset="-128"/>
              </a:rPr>
              <a:t>con</a:t>
            </a:r>
            <a:r>
              <a:rPr lang="it-IT" dirty="0" smtClean="0">
                <a:ea typeface="ＭＳ Ｐゴシック" pitchFamily="-65" charset="-128"/>
                <a:cs typeface="ＭＳ Ｐゴシック" pitchFamily="-65" charset="-128"/>
              </a:rPr>
              <a:t> </a:t>
            </a:r>
            <a:r>
              <a:rPr lang="it-IT" dirty="0" smtClean="0">
                <a:solidFill>
                  <a:srgbClr val="FFFF00"/>
                </a:solidFill>
                <a:ea typeface="ＭＳ Ｐゴシック" pitchFamily="-65" charset="-128"/>
                <a:cs typeface="ＭＳ Ｐゴシック" pitchFamily="-65" charset="-128"/>
              </a:rPr>
              <a:t>il </a:t>
            </a:r>
            <a:r>
              <a:rPr lang="it-IT" dirty="0">
                <a:solidFill>
                  <a:srgbClr val="FFFF00"/>
                </a:solidFill>
                <a:ea typeface="ＭＳ Ｐゴシック" pitchFamily="-65" charset="-128"/>
                <a:cs typeface="ＭＳ Ｐゴシック" pitchFamily="-65" charset="-128"/>
              </a:rPr>
              <a:t>prodotto </a:t>
            </a:r>
            <a:r>
              <a:rPr lang="it-IT" dirty="0" smtClean="0">
                <a:solidFill>
                  <a:srgbClr val="FFFF00"/>
                </a:solidFill>
                <a:ea typeface="ＭＳ Ｐゴシック" pitchFamily="-65" charset="-128"/>
                <a:cs typeface="ＭＳ Ｐゴシック" pitchFamily="-65" charset="-128"/>
              </a:rPr>
              <a:t>alimentare </a:t>
            </a:r>
            <a:r>
              <a:rPr lang="it-IT" sz="2800" dirty="0" smtClean="0">
                <a:ea typeface="ＭＳ Ｐゴシック" pitchFamily="-65" charset="-128"/>
                <a:cs typeface="ＭＳ Ｐゴシック" pitchFamily="-65" charset="-128"/>
              </a:rPr>
              <a:t>(</a:t>
            </a:r>
            <a:r>
              <a:rPr lang="it-IT" sz="2800" dirty="0">
                <a:ea typeface="ＭＳ Ｐゴシック" pitchFamily="-65" charset="-128"/>
                <a:cs typeface="ＭＳ Ｐゴシック" pitchFamily="-65" charset="-128"/>
              </a:rPr>
              <a:t>rilasciano sostanze antimicrobiche,</a:t>
            </a:r>
            <a:r>
              <a:rPr lang="it-IT" sz="2800" dirty="0" err="1" smtClean="0">
                <a:ea typeface="ＭＳ Ｐゴシック" pitchFamily="-65" charset="-128"/>
                <a:cs typeface="ＭＳ Ｐゴシック" pitchFamily="-65" charset="-128"/>
              </a:rPr>
              <a:t>antiossidanti…</a:t>
            </a:r>
            <a:r>
              <a:rPr lang="it-IT" sz="2800" dirty="0">
                <a:ea typeface="ＭＳ Ｐゴシック" pitchFamily="-65" charset="-128"/>
                <a:cs typeface="ＭＳ Ｐゴシック" pitchFamily="-65" charset="-128"/>
              </a:rPr>
              <a:t>)</a:t>
            </a:r>
          </a:p>
          <a:p>
            <a:pPr>
              <a:buFont typeface="Arial" pitchFamily="-65" charset="0"/>
              <a:buNone/>
            </a:pPr>
            <a:r>
              <a:rPr lang="it-IT" dirty="0">
                <a:solidFill>
                  <a:srgbClr val="953735"/>
                </a:solidFill>
                <a:ea typeface="ＭＳ Ｐゴシック" pitchFamily="-65" charset="-128"/>
                <a:cs typeface="ＭＳ Ｐゴシック" pitchFamily="-65" charset="-128"/>
              </a:rPr>
              <a:t> </a:t>
            </a:r>
          </a:p>
        </p:txBody>
      </p:sp>
      <p:sp>
        <p:nvSpPr>
          <p:cNvPr id="7" name="Freccia circolare a destra 6"/>
          <p:cNvSpPr/>
          <p:nvPr/>
        </p:nvSpPr>
        <p:spPr>
          <a:xfrm rot="21318281">
            <a:off x="249240" y="2644410"/>
            <a:ext cx="431800" cy="854075"/>
          </a:xfrm>
          <a:prstGeom prst="curvedRight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8" name="Freccia circolare a destra 7"/>
          <p:cNvSpPr/>
          <p:nvPr/>
        </p:nvSpPr>
        <p:spPr>
          <a:xfrm>
            <a:off x="214313" y="5000625"/>
            <a:ext cx="428625" cy="9286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olo 1"/>
          <p:cNvSpPr>
            <a:spLocks noGrp="1"/>
          </p:cNvSpPr>
          <p:nvPr>
            <p:ph type="title"/>
          </p:nvPr>
        </p:nvSpPr>
        <p:spPr>
          <a:xfrm>
            <a:off x="395288" y="260350"/>
            <a:ext cx="8229600" cy="1143000"/>
          </a:xfrm>
        </p:spPr>
        <p:txBody>
          <a:bodyPr/>
          <a:lstStyle/>
          <a:p>
            <a:r>
              <a:rPr lang="it-IT">
                <a:ea typeface="ＭＳ Ｐゴシック" pitchFamily="-65" charset="-128"/>
                <a:cs typeface="ＭＳ Ｐゴシック" pitchFamily="-65" charset="-128"/>
              </a:rPr>
              <a:t>Esempi di </a:t>
            </a:r>
            <a:r>
              <a:rPr lang="it-IT">
                <a:solidFill>
                  <a:srgbClr val="FF0000"/>
                </a:solidFill>
                <a:ea typeface="ＭＳ Ｐゴシック" pitchFamily="-65" charset="-128"/>
                <a:cs typeface="ＭＳ Ｐゴシック" pitchFamily="-65" charset="-128"/>
              </a:rPr>
              <a:t>MOCA ATTIVI</a:t>
            </a:r>
          </a:p>
        </p:txBody>
      </p:sp>
      <p:pic>
        <p:nvPicPr>
          <p:cNvPr id="50178" name="Immagine 2" descr="oxygen-absorber.jpg"/>
          <p:cNvPicPr>
            <a:picLocks noChangeAspect="1"/>
          </p:cNvPicPr>
          <p:nvPr/>
        </p:nvPicPr>
        <p:blipFill>
          <a:blip r:embed="rId2"/>
          <a:srcRect l="813" t="3"/>
          <a:stretch>
            <a:fillRect/>
          </a:stretch>
        </p:blipFill>
        <p:spPr bwMode="auto">
          <a:xfrm>
            <a:off x="107950" y="1700213"/>
            <a:ext cx="2205038" cy="2403475"/>
          </a:xfrm>
          <a:prstGeom prst="rect">
            <a:avLst/>
          </a:prstGeom>
          <a:noFill/>
          <a:ln w="9525">
            <a:noFill/>
            <a:miter lim="800000"/>
            <a:headEnd/>
            <a:tailEnd/>
          </a:ln>
        </p:spPr>
      </p:pic>
      <p:sp>
        <p:nvSpPr>
          <p:cNvPr id="50179" name="CasellaDiTesto 3"/>
          <p:cNvSpPr txBox="1">
            <a:spLocks noChangeArrowheads="1"/>
          </p:cNvSpPr>
          <p:nvPr/>
        </p:nvSpPr>
        <p:spPr bwMode="auto">
          <a:xfrm>
            <a:off x="3635375" y="1412875"/>
            <a:ext cx="6683375" cy="5140325"/>
          </a:xfrm>
          <a:prstGeom prst="rect">
            <a:avLst/>
          </a:prstGeom>
          <a:noFill/>
          <a:ln w="9525">
            <a:noFill/>
            <a:miter lim="800000"/>
            <a:headEnd/>
            <a:tailEnd/>
          </a:ln>
        </p:spPr>
        <p:txBody>
          <a:bodyPr>
            <a:prstTxWarp prst="textNoShape">
              <a:avLst/>
            </a:prstTxWarp>
            <a:spAutoFit/>
          </a:bodyPr>
          <a:lstStyle/>
          <a:p>
            <a:pPr marL="342900" indent="-342900">
              <a:lnSpc>
                <a:spcPct val="300000"/>
              </a:lnSpc>
              <a:buFontTx/>
              <a:buAutoNum type="arabicParenR"/>
            </a:pPr>
            <a:r>
              <a:rPr lang="it-IT" sz="2200"/>
              <a:t>Assorbitori di ossigeno</a:t>
            </a:r>
          </a:p>
          <a:p>
            <a:pPr marL="342900" indent="-342900">
              <a:lnSpc>
                <a:spcPct val="300000"/>
              </a:lnSpc>
              <a:buFontTx/>
              <a:buAutoNum type="arabicParenR"/>
            </a:pPr>
            <a:r>
              <a:rPr lang="en-US" sz="2200"/>
              <a:t>Emettitori di CO</a:t>
            </a:r>
            <a:r>
              <a:rPr lang="en-US" sz="2200" baseline="-25000"/>
              <a:t>2</a:t>
            </a:r>
            <a:r>
              <a:rPr lang="en-US" sz="2200"/>
              <a:t> e </a:t>
            </a:r>
            <a:r>
              <a:rPr lang="en-US" sz="2200" i="1"/>
              <a:t>scavengers</a:t>
            </a:r>
            <a:r>
              <a:rPr lang="en-US" sz="2200"/>
              <a:t> </a:t>
            </a:r>
          </a:p>
          <a:p>
            <a:pPr marL="342900" indent="-342900">
              <a:lnSpc>
                <a:spcPct val="300000"/>
              </a:lnSpc>
            </a:pPr>
            <a:r>
              <a:rPr lang="en-US" sz="2200"/>
              <a:t>3) Assorbitori di etilene </a:t>
            </a:r>
          </a:p>
          <a:p>
            <a:pPr marL="342900" indent="-342900">
              <a:lnSpc>
                <a:spcPct val="300000"/>
              </a:lnSpc>
            </a:pPr>
            <a:r>
              <a:rPr lang="en-US" sz="2200"/>
              <a:t> 4) Emettitori di etanolo</a:t>
            </a:r>
            <a:endParaRPr lang="it-IT" sz="2200"/>
          </a:p>
          <a:p>
            <a:pPr marL="342900" indent="-342900">
              <a:lnSpc>
                <a:spcPct val="300000"/>
              </a:lnSpc>
            </a:pPr>
            <a:endParaRPr lang="it-IT" sz="2400"/>
          </a:p>
        </p:txBody>
      </p:sp>
      <p:sp>
        <p:nvSpPr>
          <p:cNvPr id="50180" name="Immagine 4" descr="act.pack..bmp"/>
          <p:cNvSpPr>
            <a:spLocks noChangeAspect="1"/>
          </p:cNvSpPr>
          <p:nvPr/>
        </p:nvSpPr>
        <p:spPr bwMode="auto">
          <a:xfrm rot="3984651">
            <a:off x="342107" y="1272381"/>
            <a:ext cx="3341688" cy="2689225"/>
          </a:xfrm>
          <a:prstGeom prst="rect">
            <a:avLst/>
          </a:prstGeom>
          <a:noFill/>
          <a:ln w="9525">
            <a:noFill/>
            <a:miter lim="800000"/>
            <a:headEnd/>
            <a:tailEnd/>
          </a:ln>
        </p:spPr>
        <p:txBody>
          <a:bodyPr>
            <a:prstTxWarp prst="textNoShape">
              <a:avLst/>
            </a:prstTxWarp>
          </a:bodyPr>
          <a:lstStyle/>
          <a:p>
            <a:endParaRPr lang="it-IT"/>
          </a:p>
        </p:txBody>
      </p:sp>
      <p:pic>
        <p:nvPicPr>
          <p:cNvPr id="7" name="Immagine 6" descr="ethylene-sachet-250x250.jpg"/>
          <p:cNvPicPr>
            <a:picLocks noChangeAspect="1"/>
          </p:cNvPicPr>
          <p:nvPr/>
        </p:nvPicPr>
        <p:blipFill>
          <a:blip r:embed="rId3">
            <a:extLst/>
          </a:blip>
          <a:stretch>
            <a:fillRect/>
          </a:stretch>
        </p:blipFill>
        <p:spPr>
          <a:xfrm>
            <a:off x="323528" y="4509120"/>
            <a:ext cx="2862587" cy="214121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olo 1"/>
          <p:cNvSpPr>
            <a:spLocks noGrp="1"/>
          </p:cNvSpPr>
          <p:nvPr>
            <p:ph type="title"/>
          </p:nvPr>
        </p:nvSpPr>
        <p:spPr/>
        <p:txBody>
          <a:bodyPr/>
          <a:lstStyle/>
          <a:p>
            <a:r>
              <a:rPr lang="it-IT">
                <a:ea typeface="ＭＳ Ｐゴシック" pitchFamily="-65" charset="-128"/>
                <a:cs typeface="ＭＳ Ｐゴシック" pitchFamily="-65" charset="-128"/>
              </a:rPr>
              <a:t>Esempi di </a:t>
            </a:r>
            <a:r>
              <a:rPr lang="it-IT">
                <a:solidFill>
                  <a:srgbClr val="FF0000"/>
                </a:solidFill>
                <a:ea typeface="ＭＳ Ｐゴシック" pitchFamily="-65" charset="-128"/>
                <a:cs typeface="ＭＳ Ｐゴシック" pitchFamily="-65" charset="-128"/>
              </a:rPr>
              <a:t>MOCA ATTIVI</a:t>
            </a:r>
          </a:p>
        </p:txBody>
      </p:sp>
      <p:pic>
        <p:nvPicPr>
          <p:cNvPr id="51202" name="Immagine 2" descr="antimicr_films.jpg"/>
          <p:cNvPicPr>
            <a:picLocks noChangeAspect="1"/>
          </p:cNvPicPr>
          <p:nvPr/>
        </p:nvPicPr>
        <p:blipFill>
          <a:blip r:embed="rId2"/>
          <a:srcRect/>
          <a:stretch>
            <a:fillRect/>
          </a:stretch>
        </p:blipFill>
        <p:spPr bwMode="auto">
          <a:xfrm rot="-5400000">
            <a:off x="-186531" y="2210594"/>
            <a:ext cx="4835525" cy="3240087"/>
          </a:xfrm>
          <a:prstGeom prst="rect">
            <a:avLst/>
          </a:prstGeom>
          <a:noFill/>
          <a:ln w="9525">
            <a:noFill/>
            <a:miter lim="800000"/>
            <a:headEnd/>
            <a:tailEnd/>
          </a:ln>
        </p:spPr>
      </p:pic>
      <p:sp>
        <p:nvSpPr>
          <p:cNvPr id="51203" name="CasellaDiTesto 3"/>
          <p:cNvSpPr txBox="1">
            <a:spLocks noChangeArrowheads="1"/>
          </p:cNvSpPr>
          <p:nvPr/>
        </p:nvSpPr>
        <p:spPr bwMode="auto">
          <a:xfrm>
            <a:off x="4211638" y="1916113"/>
            <a:ext cx="4632325" cy="3027362"/>
          </a:xfrm>
          <a:prstGeom prst="rect">
            <a:avLst/>
          </a:prstGeom>
          <a:noFill/>
          <a:ln w="9525">
            <a:noFill/>
            <a:miter lim="800000"/>
            <a:headEnd/>
            <a:tailEnd/>
          </a:ln>
        </p:spPr>
        <p:txBody>
          <a:bodyPr>
            <a:prstTxWarp prst="textNoShape">
              <a:avLst/>
            </a:prstTxWarp>
            <a:spAutoFit/>
          </a:bodyPr>
          <a:lstStyle/>
          <a:p>
            <a:pPr>
              <a:lnSpc>
                <a:spcPct val="300000"/>
              </a:lnSpc>
            </a:pPr>
            <a:r>
              <a:rPr lang="en-US" sz="2200"/>
              <a:t>4) Assorbitori di umidità</a:t>
            </a:r>
          </a:p>
          <a:p>
            <a:pPr>
              <a:lnSpc>
                <a:spcPct val="300000"/>
              </a:lnSpc>
            </a:pPr>
            <a:r>
              <a:rPr lang="en-US" sz="2200"/>
              <a:t>5) Assorbitori di gas e odori</a:t>
            </a:r>
          </a:p>
          <a:p>
            <a:pPr>
              <a:lnSpc>
                <a:spcPct val="300000"/>
              </a:lnSpc>
            </a:pPr>
            <a:r>
              <a:rPr lang="en-US" sz="2200"/>
              <a:t>6) Film antimicrobici </a:t>
            </a:r>
            <a:endParaRPr lang="it-IT"/>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magine 3"/>
          <p:cNvPicPr>
            <a:picLocks noChangeAspect="1"/>
          </p:cNvPicPr>
          <p:nvPr/>
        </p:nvPicPr>
        <p:blipFill>
          <a:blip r:embed="rId2"/>
          <a:srcRect/>
          <a:stretch>
            <a:fillRect/>
          </a:stretch>
        </p:blipFill>
        <p:spPr bwMode="auto">
          <a:xfrm>
            <a:off x="395288" y="692150"/>
            <a:ext cx="8424862" cy="558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bg2">
              <a:lumMod val="75000"/>
            </a:schemeClr>
          </a:solidFill>
        </p:spPr>
        <p:txBody>
          <a:bodyPr/>
          <a:lstStyle/>
          <a:p>
            <a:pPr>
              <a:defRPr/>
            </a:pPr>
            <a:r>
              <a:rPr lang="it-IT" b="1" dirty="0" smtClean="0">
                <a:ea typeface="+mj-ea"/>
                <a:cs typeface="+mj-cs"/>
              </a:rPr>
              <a:t>MOCA  INTELLIGENTI</a:t>
            </a:r>
            <a:endParaRPr lang="it-IT" b="1" dirty="0">
              <a:ea typeface="+mj-ea"/>
              <a:cs typeface="+mj-cs"/>
            </a:endParaRPr>
          </a:p>
        </p:txBody>
      </p:sp>
      <p:sp>
        <p:nvSpPr>
          <p:cNvPr id="19458" name="Segnaposto contenuto 5"/>
          <p:cNvSpPr>
            <a:spLocks noGrp="1"/>
          </p:cNvSpPr>
          <p:nvPr>
            <p:ph idx="1"/>
          </p:nvPr>
        </p:nvSpPr>
        <p:spPr>
          <a:xfrm>
            <a:off x="214313" y="1357313"/>
            <a:ext cx="8715375" cy="5168900"/>
          </a:xfrm>
        </p:spPr>
        <p:txBody>
          <a:bodyPr/>
          <a:lstStyle/>
          <a:p>
            <a:pPr>
              <a:buFont typeface="Arial" pitchFamily="-65" charset="0"/>
              <a:buNone/>
            </a:pPr>
            <a:r>
              <a:rPr lang="it-IT" dirty="0">
                <a:ea typeface="ＭＳ Ｐゴシック" pitchFamily="-65" charset="-128"/>
                <a:cs typeface="ＭＳ Ｐゴシック" pitchFamily="-65" charset="-128"/>
              </a:rPr>
              <a:t>                                 </a:t>
            </a:r>
            <a:r>
              <a:rPr lang="it-IT" dirty="0" smtClean="0">
                <a:ea typeface="ＭＳ Ｐゴシック" pitchFamily="-65" charset="-128"/>
                <a:cs typeface="ＭＳ Ｐゴシック" pitchFamily="-65" charset="-128"/>
              </a:rPr>
              <a:t>Interagiscono </a:t>
            </a:r>
            <a:r>
              <a:rPr lang="it-IT" dirty="0">
                <a:ea typeface="ＭＳ Ｐゴシック" pitchFamily="-65" charset="-128"/>
                <a:cs typeface="ＭＳ Ｐゴシック" pitchFamily="-65" charset="-128"/>
              </a:rPr>
              <a:t>:</a:t>
            </a:r>
          </a:p>
          <a:p>
            <a:pPr>
              <a:buFont typeface="Arial" pitchFamily="-65" charset="0"/>
              <a:buNone/>
            </a:pPr>
            <a:r>
              <a:rPr lang="it-IT" dirty="0">
                <a:ea typeface="ＭＳ Ｐゴシック" pitchFamily="-65" charset="-128"/>
                <a:cs typeface="ＭＳ Ｐゴシック" pitchFamily="-65" charset="-128"/>
              </a:rPr>
              <a:t>   Con </a:t>
            </a:r>
            <a:r>
              <a:rPr lang="it-IT" dirty="0" err="1">
                <a:solidFill>
                  <a:srgbClr val="FFFF00"/>
                </a:solidFill>
                <a:ea typeface="ＭＳ Ｐゴシック" pitchFamily="-65" charset="-128"/>
                <a:cs typeface="ＭＳ Ｐゴシック" pitchFamily="-65" charset="-128"/>
              </a:rPr>
              <a:t>l</a:t>
            </a:r>
            <a:r>
              <a:rPr lang="ja-JP" altLang="it-IT" dirty="0">
                <a:solidFill>
                  <a:srgbClr val="FFFF00"/>
                </a:solidFill>
                <a:ea typeface="ＭＳ Ｐゴシック" pitchFamily="-65" charset="-128"/>
                <a:cs typeface="ＭＳ Ｐゴシック" pitchFamily="-65" charset="-128"/>
              </a:rPr>
              <a:t>’</a:t>
            </a:r>
            <a:r>
              <a:rPr lang="it-IT" altLang="ja-JP" dirty="0">
                <a:solidFill>
                  <a:srgbClr val="FFFF00"/>
                </a:solidFill>
                <a:ea typeface="ＭＳ Ｐゴシック" pitchFamily="-65" charset="-128"/>
                <a:cs typeface="ＭＳ Ｐゴシック" pitchFamily="-65" charset="-128"/>
              </a:rPr>
              <a:t>ambiente della confezione</a:t>
            </a:r>
          </a:p>
          <a:p>
            <a:pPr>
              <a:buFont typeface="Arial" pitchFamily="-65" charset="0"/>
              <a:buNone/>
            </a:pPr>
            <a:r>
              <a:rPr lang="it-IT" sz="2400" dirty="0">
                <a:ea typeface="ＭＳ Ｐゴシック" pitchFamily="-65" charset="-128"/>
                <a:cs typeface="ＭＳ Ｐゴシック" pitchFamily="-65" charset="-128"/>
              </a:rPr>
              <a:t>     (</a:t>
            </a:r>
            <a:r>
              <a:rPr lang="it-IT" sz="2800" dirty="0">
                <a:ea typeface="ＭＳ Ｐゴシック" pitchFamily="-65" charset="-128"/>
                <a:cs typeface="ＭＳ Ｐゴシック" pitchFamily="-65" charset="-128"/>
              </a:rPr>
              <a:t>attraverso dispositivi interni od esterni alla confezione registrano variazioni di temperatura,pressione di parziale di ossigeno </a:t>
            </a:r>
            <a:r>
              <a:rPr lang="it-IT" sz="2800" dirty="0" err="1">
                <a:ea typeface="ＭＳ Ｐゴシック" pitchFamily="-65" charset="-128"/>
                <a:cs typeface="ＭＳ Ｐゴシック" pitchFamily="-65" charset="-128"/>
              </a:rPr>
              <a:t>ecc…</a:t>
            </a:r>
            <a:r>
              <a:rPr lang="it-IT" sz="2800" dirty="0">
                <a:ea typeface="ＭＳ Ｐゴシック" pitchFamily="-65" charset="-128"/>
                <a:cs typeface="ＭＳ Ｐゴシック" pitchFamily="-65" charset="-128"/>
              </a:rPr>
              <a:t>.)</a:t>
            </a:r>
          </a:p>
          <a:p>
            <a:pPr>
              <a:buFont typeface="Arial" pitchFamily="-65" charset="0"/>
              <a:buNone/>
            </a:pPr>
            <a:endParaRPr lang="it-IT" sz="2800" dirty="0">
              <a:ea typeface="ＭＳ Ｐゴシック" pitchFamily="-65" charset="-128"/>
              <a:cs typeface="ＭＳ Ｐゴシック" pitchFamily="-65" charset="-128"/>
            </a:endParaRPr>
          </a:p>
          <a:p>
            <a:pPr>
              <a:buFont typeface="Arial" pitchFamily="-65" charset="0"/>
              <a:buNone/>
            </a:pPr>
            <a:r>
              <a:rPr lang="it-IT" dirty="0">
                <a:ea typeface="ＭＳ Ｐゴシック" pitchFamily="-65" charset="-128"/>
                <a:cs typeface="ＭＳ Ｐゴシック" pitchFamily="-65" charset="-128"/>
              </a:rPr>
              <a:t>    Con </a:t>
            </a:r>
            <a:r>
              <a:rPr lang="it-IT" dirty="0">
                <a:solidFill>
                  <a:srgbClr val="FFFF00"/>
                </a:solidFill>
                <a:ea typeface="ＭＳ Ｐゴシック" pitchFamily="-65" charset="-128"/>
                <a:cs typeface="ＭＳ Ｐゴシック" pitchFamily="-65" charset="-128"/>
              </a:rPr>
              <a:t>il consumatore</a:t>
            </a:r>
          </a:p>
          <a:p>
            <a:pPr>
              <a:buFont typeface="Arial" pitchFamily="-65" charset="0"/>
              <a:buNone/>
            </a:pPr>
            <a:r>
              <a:rPr lang="it-IT" sz="2400" dirty="0">
                <a:ea typeface="ＭＳ Ｐゴシック" pitchFamily="-65" charset="-128"/>
                <a:cs typeface="ＭＳ Ｐゴシック" pitchFamily="-65" charset="-128"/>
              </a:rPr>
              <a:t>     </a:t>
            </a:r>
            <a:r>
              <a:rPr lang="it-IT" sz="2800" dirty="0">
                <a:ea typeface="ＭＳ Ｐゴシック" pitchFamily="-65" charset="-128"/>
                <a:cs typeface="ＭＳ Ｐゴシック" pitchFamily="-65" charset="-128"/>
              </a:rPr>
              <a:t>(segnalano al consumatore  la storia conservativa </a:t>
            </a:r>
            <a:r>
              <a:rPr lang="it-IT" sz="2800" dirty="0" err="1">
                <a:ea typeface="ＭＳ Ｐゴシック" pitchFamily="-65" charset="-128"/>
                <a:cs typeface="ＭＳ Ｐゴシック" pitchFamily="-65" charset="-128"/>
              </a:rPr>
              <a:t>dell</a:t>
            </a:r>
            <a:r>
              <a:rPr lang="ja-JP" altLang="it-IT" sz="2800" dirty="0">
                <a:ea typeface="ＭＳ Ｐゴシック" pitchFamily="-65" charset="-128"/>
                <a:cs typeface="ＭＳ Ｐゴシック" pitchFamily="-65" charset="-128"/>
              </a:rPr>
              <a:t>’</a:t>
            </a:r>
            <a:r>
              <a:rPr lang="it-IT" altLang="ja-JP" sz="2800" dirty="0">
                <a:ea typeface="ＭＳ Ｐゴシック" pitchFamily="-65" charset="-128"/>
                <a:cs typeface="ＭＳ Ｐゴシック" pitchFamily="-65" charset="-128"/>
              </a:rPr>
              <a:t>alimento tramite variazioni cromatiche</a:t>
            </a:r>
            <a:r>
              <a:rPr lang="it-IT" altLang="ja-JP" sz="2800" dirty="0" smtClean="0">
                <a:ea typeface="ＭＳ Ｐゴシック" pitchFamily="-65" charset="-128"/>
                <a:cs typeface="ＭＳ Ｐゴシック" pitchFamily="-65" charset="-128"/>
              </a:rPr>
              <a:t> evidenti</a:t>
            </a:r>
            <a:r>
              <a:rPr lang="it-IT" altLang="ja-JP" sz="2800" dirty="0">
                <a:ea typeface="ＭＳ Ｐゴシック" pitchFamily="-65" charset="-128"/>
                <a:cs typeface="ＭＳ Ｐゴシック" pitchFamily="-65" charset="-128"/>
              </a:rPr>
              <a:t>)</a:t>
            </a:r>
          </a:p>
          <a:p>
            <a:endParaRPr lang="it-IT" dirty="0">
              <a:ea typeface="ＭＳ Ｐゴシック" pitchFamily="-65" charset="-128"/>
              <a:cs typeface="ＭＳ Ｐゴシック" pitchFamily="-65" charset="-128"/>
            </a:endParaRPr>
          </a:p>
        </p:txBody>
      </p:sp>
      <p:sp>
        <p:nvSpPr>
          <p:cNvPr id="5" name="Freccia circolare a destra 4"/>
          <p:cNvSpPr/>
          <p:nvPr/>
        </p:nvSpPr>
        <p:spPr>
          <a:xfrm>
            <a:off x="74763" y="4099852"/>
            <a:ext cx="473075" cy="785812"/>
          </a:xfrm>
          <a:prstGeom prst="curvedRightArrow">
            <a:avLst>
              <a:gd name="adj1" fmla="val 25000"/>
              <a:gd name="adj2" fmla="val 4849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7" name="Freccia circolare a destra 6"/>
          <p:cNvSpPr/>
          <p:nvPr/>
        </p:nvSpPr>
        <p:spPr>
          <a:xfrm>
            <a:off x="0" y="1777675"/>
            <a:ext cx="428625" cy="8572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olo 1"/>
          <p:cNvSpPr>
            <a:spLocks noGrp="1"/>
          </p:cNvSpPr>
          <p:nvPr>
            <p:ph type="title"/>
          </p:nvPr>
        </p:nvSpPr>
        <p:spPr/>
        <p:txBody>
          <a:bodyPr/>
          <a:lstStyle/>
          <a:p>
            <a:r>
              <a:rPr lang="it-IT">
                <a:ea typeface="ＭＳ Ｐゴシック" pitchFamily="-65" charset="-128"/>
                <a:cs typeface="ＭＳ Ｐゴシック" pitchFamily="-65" charset="-128"/>
              </a:rPr>
              <a:t>Esempi di </a:t>
            </a:r>
            <a:r>
              <a:rPr lang="it-IT">
                <a:solidFill>
                  <a:srgbClr val="77933C"/>
                </a:solidFill>
                <a:ea typeface="ＭＳ Ｐゴシック" pitchFamily="-65" charset="-128"/>
                <a:cs typeface="ＭＳ Ｐゴシック" pitchFamily="-65" charset="-128"/>
              </a:rPr>
              <a:t>MOCA INTELLIGENTI </a:t>
            </a:r>
            <a:endParaRPr lang="it-IT">
              <a:ea typeface="ＭＳ Ｐゴシック" pitchFamily="-65" charset="-128"/>
              <a:cs typeface="ＭＳ Ｐゴシック" pitchFamily="-65" charset="-128"/>
            </a:endParaRPr>
          </a:p>
        </p:txBody>
      </p:sp>
      <p:pic>
        <p:nvPicPr>
          <p:cNvPr id="3" name="Immagine 2" descr="ingressimage_IntligentEmballasje.jpg"/>
          <p:cNvPicPr>
            <a:picLocks noChangeAspect="1"/>
          </p:cNvPicPr>
          <p:nvPr/>
        </p:nvPicPr>
        <p:blipFill>
          <a:blip r:embed="rId3">
            <a:extLst/>
          </a:blip>
          <a:stretch>
            <a:fillRect/>
          </a:stretch>
        </p:blipFill>
        <p:spPr>
          <a:xfrm>
            <a:off x="304800" y="1752600"/>
            <a:ext cx="48006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5299" name="CasellaDiTesto 3"/>
          <p:cNvSpPr txBox="1">
            <a:spLocks noChangeArrowheads="1"/>
          </p:cNvSpPr>
          <p:nvPr/>
        </p:nvSpPr>
        <p:spPr bwMode="auto">
          <a:xfrm>
            <a:off x="1416050" y="5532438"/>
            <a:ext cx="6958013" cy="369887"/>
          </a:xfrm>
          <a:prstGeom prst="rect">
            <a:avLst/>
          </a:prstGeom>
          <a:noFill/>
          <a:ln w="9525">
            <a:noFill/>
            <a:miter lim="800000"/>
            <a:headEnd/>
            <a:tailEnd/>
          </a:ln>
        </p:spPr>
        <p:txBody>
          <a:bodyPr wrap="none">
            <a:prstTxWarp prst="textNoShape">
              <a:avLst/>
            </a:prstTxWarp>
            <a:spAutoFit/>
          </a:bodyPr>
          <a:lstStyle/>
          <a:p>
            <a:r>
              <a:rPr lang="it-IT"/>
              <a:t>Time-temperature Indicators (TTI) – Indicatori Tempo-Temperatura</a:t>
            </a:r>
          </a:p>
        </p:txBody>
      </p:sp>
      <p:pic>
        <p:nvPicPr>
          <p:cNvPr id="43013" name="Immagine 4" descr="247949.JPEG.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772816"/>
            <a:ext cx="411480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olo 1"/>
          <p:cNvSpPr>
            <a:spLocks noGrp="1"/>
          </p:cNvSpPr>
          <p:nvPr>
            <p:ph type="title"/>
          </p:nvPr>
        </p:nvSpPr>
        <p:spPr/>
        <p:txBody>
          <a:bodyPr/>
          <a:lstStyle/>
          <a:p>
            <a:r>
              <a:rPr lang="it-IT">
                <a:ea typeface="ＭＳ Ｐゴシック" pitchFamily="-65" charset="-128"/>
                <a:cs typeface="ＭＳ Ｐゴシック" pitchFamily="-65" charset="-128"/>
              </a:rPr>
              <a:t>Esempi di </a:t>
            </a:r>
            <a:r>
              <a:rPr lang="it-IT">
                <a:solidFill>
                  <a:srgbClr val="77933C"/>
                </a:solidFill>
                <a:ea typeface="ＭＳ Ｐゴシック" pitchFamily="-65" charset="-128"/>
                <a:cs typeface="ＭＳ Ｐゴシック" pitchFamily="-65" charset="-128"/>
              </a:rPr>
              <a:t>MOCA INTELLIGENTI </a:t>
            </a:r>
          </a:p>
        </p:txBody>
      </p:sp>
      <p:pic>
        <p:nvPicPr>
          <p:cNvPr id="53250" name="Immagine 4" descr="247950.JPEG.jpeg"/>
          <p:cNvPicPr>
            <a:picLocks noChangeAspect="1"/>
          </p:cNvPicPr>
          <p:nvPr/>
        </p:nvPicPr>
        <p:blipFill>
          <a:blip r:embed="rId3"/>
          <a:srcRect/>
          <a:stretch>
            <a:fillRect/>
          </a:stretch>
        </p:blipFill>
        <p:spPr bwMode="auto">
          <a:xfrm>
            <a:off x="468313" y="1196975"/>
            <a:ext cx="8328025" cy="4479925"/>
          </a:xfrm>
          <a:prstGeom prst="rect">
            <a:avLst/>
          </a:prstGeom>
          <a:noFill/>
          <a:ln w="9525">
            <a:noFill/>
            <a:miter lim="800000"/>
            <a:headEnd/>
            <a:tailEnd/>
          </a:ln>
        </p:spPr>
      </p:pic>
      <p:sp>
        <p:nvSpPr>
          <p:cNvPr id="53251" name="CasellaDiTesto 6"/>
          <p:cNvSpPr txBox="1">
            <a:spLocks noChangeArrowheads="1"/>
          </p:cNvSpPr>
          <p:nvPr/>
        </p:nvSpPr>
        <p:spPr bwMode="auto">
          <a:xfrm>
            <a:off x="838200" y="5681663"/>
            <a:ext cx="7991475" cy="646112"/>
          </a:xfrm>
          <a:prstGeom prst="rect">
            <a:avLst/>
          </a:prstGeom>
          <a:noFill/>
          <a:ln w="9525">
            <a:noFill/>
            <a:miter lim="800000"/>
            <a:headEnd/>
            <a:tailEnd/>
          </a:ln>
        </p:spPr>
        <p:txBody>
          <a:bodyPr>
            <a:prstTxWarp prst="textNoShape">
              <a:avLst/>
            </a:prstTxWarp>
            <a:spAutoFit/>
          </a:bodyPr>
          <a:lstStyle/>
          <a:p>
            <a:r>
              <a:rPr lang="it-IT"/>
              <a:t>Time-temperature Indicators (TTI) – Indicatori Tempo-Temperatura</a:t>
            </a:r>
          </a:p>
          <a:p>
            <a:endParaRPr lang="it-IT"/>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olo 1"/>
          <p:cNvSpPr>
            <a:spLocks noGrp="1"/>
          </p:cNvSpPr>
          <p:nvPr>
            <p:ph type="title"/>
          </p:nvPr>
        </p:nvSpPr>
        <p:spPr/>
        <p:txBody>
          <a:bodyPr/>
          <a:lstStyle/>
          <a:p>
            <a:r>
              <a:rPr lang="it-IT">
                <a:ea typeface="ＭＳ Ｐゴシック" pitchFamily="-65" charset="-128"/>
                <a:cs typeface="ＭＳ Ｐゴシック" pitchFamily="-65" charset="-128"/>
              </a:rPr>
              <a:t>Esempi di </a:t>
            </a:r>
            <a:r>
              <a:rPr lang="it-IT">
                <a:solidFill>
                  <a:srgbClr val="77933C"/>
                </a:solidFill>
                <a:ea typeface="ＭＳ Ｐゴシック" pitchFamily="-65" charset="-128"/>
                <a:cs typeface="ＭＳ Ｐゴシック" pitchFamily="-65" charset="-128"/>
              </a:rPr>
              <a:t>MOCA INTELLIGENTI </a:t>
            </a:r>
            <a:endParaRPr lang="it-IT">
              <a:ea typeface="ＭＳ Ｐゴシック" pitchFamily="-65" charset="-128"/>
              <a:cs typeface="ＭＳ Ｐゴシック" pitchFamily="-65" charset="-128"/>
            </a:endParaRPr>
          </a:p>
        </p:txBody>
      </p:sp>
      <p:pic>
        <p:nvPicPr>
          <p:cNvPr id="3" name="Immagine 2" descr="411472.JPEG"/>
          <p:cNvPicPr>
            <a:picLocks noChangeAspect="1"/>
          </p:cNvPicPr>
          <p:nvPr/>
        </p:nvPicPr>
        <p:blipFill>
          <a:blip r:embed="rId3">
            <a:extLst/>
          </a:blip>
          <a:stretch>
            <a:fillRect/>
          </a:stretch>
        </p:blipFill>
        <p:spPr>
          <a:xfrm>
            <a:off x="685800" y="1614630"/>
            <a:ext cx="4101075"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7347" name="CasellaDiTesto 3"/>
          <p:cNvSpPr txBox="1">
            <a:spLocks noChangeArrowheads="1"/>
          </p:cNvSpPr>
          <p:nvPr/>
        </p:nvSpPr>
        <p:spPr bwMode="auto">
          <a:xfrm>
            <a:off x="323850" y="5589588"/>
            <a:ext cx="8569325" cy="369887"/>
          </a:xfrm>
          <a:prstGeom prst="rect">
            <a:avLst/>
          </a:prstGeom>
          <a:noFill/>
          <a:ln w="9525">
            <a:noFill/>
            <a:miter lim="800000"/>
            <a:headEnd/>
            <a:tailEnd/>
          </a:ln>
        </p:spPr>
        <p:txBody>
          <a:bodyPr>
            <a:prstTxWarp prst="textNoShape">
              <a:avLst/>
            </a:prstTxWarp>
            <a:spAutoFit/>
          </a:bodyPr>
          <a:lstStyle/>
          <a:p>
            <a:pPr algn="ctr"/>
            <a:r>
              <a:rPr lang="en-US"/>
              <a:t>Freshness indicators/sensors – Indicatori di freschezza</a:t>
            </a:r>
            <a:endParaRPr lang="it-IT"/>
          </a:p>
        </p:txBody>
      </p:sp>
      <p:pic>
        <p:nvPicPr>
          <p:cNvPr id="6" name="Immagine 5" descr="smart_pack.jpg"/>
          <p:cNvPicPr>
            <a:picLocks noChangeAspect="1"/>
          </p:cNvPicPr>
          <p:nvPr/>
        </p:nvPicPr>
        <p:blipFill rotWithShape="1">
          <a:blip r:embed="rId4">
            <a:extLst/>
          </a:blip>
          <a:srcRect l="25379" r="2336"/>
          <a:stretch/>
        </p:blipFill>
        <p:spPr>
          <a:xfrm>
            <a:off x="4928656" y="1600200"/>
            <a:ext cx="3910544" cy="3606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olo 1"/>
          <p:cNvSpPr>
            <a:spLocks noGrp="1"/>
          </p:cNvSpPr>
          <p:nvPr>
            <p:ph type="title"/>
          </p:nvPr>
        </p:nvSpPr>
        <p:spPr/>
        <p:txBody>
          <a:bodyPr/>
          <a:lstStyle/>
          <a:p>
            <a:r>
              <a:rPr lang="it-IT">
                <a:ea typeface="ＭＳ Ｐゴシック" pitchFamily="-65" charset="-128"/>
                <a:cs typeface="ＭＳ Ｐゴシック" pitchFamily="-65" charset="-128"/>
              </a:rPr>
              <a:t>Esempi di </a:t>
            </a:r>
            <a:r>
              <a:rPr lang="it-IT">
                <a:solidFill>
                  <a:srgbClr val="77933C"/>
                </a:solidFill>
                <a:ea typeface="ＭＳ Ｐゴシック" pitchFamily="-65" charset="-128"/>
                <a:cs typeface="ＭＳ Ｐゴシック" pitchFamily="-65" charset="-128"/>
              </a:rPr>
              <a:t>MOCA INTELLIGENTI </a:t>
            </a:r>
            <a:endParaRPr lang="it-IT">
              <a:ea typeface="ＭＳ Ｐゴシック" pitchFamily="-65" charset="-128"/>
              <a:cs typeface="ＭＳ Ｐゴシック" pitchFamily="-65" charset="-128"/>
            </a:endParaRPr>
          </a:p>
        </p:txBody>
      </p:sp>
      <p:sp>
        <p:nvSpPr>
          <p:cNvPr id="59394" name="CasellaDiTesto 3"/>
          <p:cNvSpPr txBox="1">
            <a:spLocks noChangeArrowheads="1"/>
          </p:cNvSpPr>
          <p:nvPr/>
        </p:nvSpPr>
        <p:spPr bwMode="auto">
          <a:xfrm>
            <a:off x="323850" y="5589588"/>
            <a:ext cx="8569325" cy="369887"/>
          </a:xfrm>
          <a:prstGeom prst="rect">
            <a:avLst/>
          </a:prstGeom>
          <a:noFill/>
          <a:ln w="9525">
            <a:noFill/>
            <a:miter lim="800000"/>
            <a:headEnd/>
            <a:tailEnd/>
          </a:ln>
        </p:spPr>
        <p:txBody>
          <a:bodyPr>
            <a:prstTxWarp prst="textNoShape">
              <a:avLst/>
            </a:prstTxWarp>
            <a:spAutoFit/>
          </a:bodyPr>
          <a:lstStyle/>
          <a:p>
            <a:pPr algn="ctr"/>
            <a:r>
              <a:rPr lang="en-US"/>
              <a:t>Freshness indicators/sensors – Indicatori di freschezza</a:t>
            </a:r>
            <a:endParaRPr lang="it-IT"/>
          </a:p>
        </p:txBody>
      </p:sp>
      <p:pic>
        <p:nvPicPr>
          <p:cNvPr id="59395" name="Immagine 6" descr="247951.JPEG.jpeg"/>
          <p:cNvPicPr>
            <a:picLocks noChangeAspect="1"/>
          </p:cNvPicPr>
          <p:nvPr/>
        </p:nvPicPr>
        <p:blipFill>
          <a:blip r:embed="rId3"/>
          <a:srcRect/>
          <a:stretch>
            <a:fillRect/>
          </a:stretch>
        </p:blipFill>
        <p:spPr bwMode="auto">
          <a:xfrm>
            <a:off x="1295400" y="1752600"/>
            <a:ext cx="7013575" cy="354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olo 1"/>
          <p:cNvSpPr>
            <a:spLocks noGrp="1"/>
          </p:cNvSpPr>
          <p:nvPr>
            <p:ph type="title"/>
          </p:nvPr>
        </p:nvSpPr>
        <p:spPr/>
        <p:txBody>
          <a:bodyPr/>
          <a:lstStyle/>
          <a:p>
            <a:r>
              <a:rPr lang="it-IT">
                <a:ea typeface="ＭＳ Ｐゴシック" pitchFamily="-65" charset="-128"/>
                <a:cs typeface="ＭＳ Ｐゴシック" pitchFamily="-65" charset="-128"/>
              </a:rPr>
              <a:t>Esempi di </a:t>
            </a:r>
            <a:r>
              <a:rPr lang="it-IT">
                <a:solidFill>
                  <a:srgbClr val="77933C"/>
                </a:solidFill>
                <a:ea typeface="ＭＳ Ｐゴシック" pitchFamily="-65" charset="-128"/>
                <a:cs typeface="ＭＳ Ｐゴシック" pitchFamily="-65" charset="-128"/>
              </a:rPr>
              <a:t>MOCA INTELLIGENTI </a:t>
            </a:r>
            <a:endParaRPr lang="it-IT">
              <a:ea typeface="ＭＳ Ｐゴシック" pitchFamily="-65" charset="-128"/>
              <a:cs typeface="ＭＳ Ｐゴシック" pitchFamily="-65" charset="-128"/>
            </a:endParaRPr>
          </a:p>
        </p:txBody>
      </p:sp>
      <p:pic>
        <p:nvPicPr>
          <p:cNvPr id="3" name="Immagine 2" descr="PACK-EXPO-gets-smart-with-intelligent-packaging-content_strict_xxl.jpg"/>
          <p:cNvPicPr>
            <a:picLocks noChangeAspect="1"/>
          </p:cNvPicPr>
          <p:nvPr/>
        </p:nvPicPr>
        <p:blipFill>
          <a:blip r:embed="rId3">
            <a:extLst/>
          </a:blip>
          <a:stretch>
            <a:fillRect/>
          </a:stretch>
        </p:blipFill>
        <p:spPr>
          <a:xfrm>
            <a:off x="228601" y="1219200"/>
            <a:ext cx="5691674"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443" name="CasellaDiTesto 3"/>
          <p:cNvSpPr txBox="1">
            <a:spLocks noChangeArrowheads="1"/>
          </p:cNvSpPr>
          <p:nvPr/>
        </p:nvSpPr>
        <p:spPr bwMode="auto">
          <a:xfrm>
            <a:off x="2895600" y="5638800"/>
            <a:ext cx="4114800" cy="369888"/>
          </a:xfrm>
          <a:prstGeom prst="rect">
            <a:avLst/>
          </a:prstGeom>
          <a:noFill/>
          <a:ln w="9525">
            <a:noFill/>
            <a:miter lim="800000"/>
            <a:headEnd/>
            <a:tailEnd/>
          </a:ln>
        </p:spPr>
        <p:txBody>
          <a:bodyPr>
            <a:prstTxWarp prst="textNoShape">
              <a:avLst/>
            </a:prstTxWarp>
            <a:spAutoFit/>
          </a:bodyPr>
          <a:lstStyle/>
          <a:p>
            <a:r>
              <a:rPr lang="it-IT"/>
              <a:t>Radio Frequency Identification Tag </a:t>
            </a:r>
          </a:p>
        </p:txBody>
      </p:sp>
      <p:pic>
        <p:nvPicPr>
          <p:cNvPr id="48133" name="Immagine 4" descr="247953.JPEG.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1850" y="1219200"/>
            <a:ext cx="323215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normAutofit/>
          </a:bodyPr>
          <a:lstStyle/>
          <a:p>
            <a:r>
              <a:rPr lang="it-IT" b="1" dirty="0" err="1" smtClean="0"/>
              <a:t>ll</a:t>
            </a:r>
            <a:r>
              <a:rPr lang="it-IT" b="1" dirty="0" smtClean="0"/>
              <a:t> Reg. (CE) 853/2004 definisce:</a:t>
            </a:r>
            <a:endParaRPr lang="it-IT" b="1" dirty="0"/>
          </a:p>
        </p:txBody>
      </p:sp>
      <p:sp>
        <p:nvSpPr>
          <p:cNvPr id="3" name="Segnaposto contenuto 2"/>
          <p:cNvSpPr>
            <a:spLocks noGrp="1"/>
          </p:cNvSpPr>
          <p:nvPr>
            <p:ph idx="1"/>
          </p:nvPr>
        </p:nvSpPr>
        <p:spPr>
          <a:xfrm>
            <a:off x="457200" y="1169808"/>
            <a:ext cx="8229600" cy="4956355"/>
          </a:xfrm>
        </p:spPr>
        <p:txBody>
          <a:bodyPr>
            <a:noAutofit/>
          </a:bodyPr>
          <a:lstStyle/>
          <a:p>
            <a:pPr>
              <a:buNone/>
            </a:pPr>
            <a:r>
              <a:rPr lang="it-IT" b="1" i="1" dirty="0" smtClean="0"/>
              <a:t>Carne fresca</a:t>
            </a:r>
            <a:r>
              <a:rPr lang="it-IT" i="1" dirty="0" smtClean="0"/>
              <a:t>:</a:t>
            </a:r>
            <a:r>
              <a:rPr lang="it-IT" dirty="0" smtClean="0"/>
              <a:t> carni che non hanno subito alcun trattamento salvo la refrigerazione, il congelamento o la surgelazione, comprese quelle confezionate sottovuoto o in atmosfera controllata</a:t>
            </a:r>
          </a:p>
          <a:p>
            <a:pPr>
              <a:buNone/>
            </a:pPr>
            <a:endParaRPr lang="it-IT" dirty="0" smtClean="0"/>
          </a:p>
          <a:p>
            <a:pPr>
              <a:buNone/>
            </a:pPr>
            <a:r>
              <a:rPr lang="it-IT" b="1" i="1" dirty="0" smtClean="0"/>
              <a:t>Carni macinate</a:t>
            </a:r>
            <a:r>
              <a:rPr lang="it-IT" i="1" dirty="0" smtClean="0"/>
              <a:t>:</a:t>
            </a:r>
            <a:r>
              <a:rPr lang="it-IT" dirty="0" smtClean="0"/>
              <a:t> carni disossate che sono state sottoposte a un’operazione di macinazione in frammenti e contengono meno dell’1% di </a:t>
            </a:r>
            <a:r>
              <a:rPr lang="it-IT" dirty="0" err="1" smtClean="0"/>
              <a:t>NaCl</a:t>
            </a:r>
            <a:endParaRPr lang="it-IT"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olo 1"/>
          <p:cNvSpPr>
            <a:spLocks noGrp="1"/>
          </p:cNvSpPr>
          <p:nvPr>
            <p:ph type="title"/>
          </p:nvPr>
        </p:nvSpPr>
        <p:spPr/>
        <p:txBody>
          <a:bodyPr/>
          <a:lstStyle/>
          <a:p>
            <a:r>
              <a:rPr lang="it-IT">
                <a:ea typeface="ＭＳ Ｐゴシック" pitchFamily="-65" charset="-128"/>
                <a:cs typeface="ＭＳ Ｐゴシック" pitchFamily="-65" charset="-128"/>
              </a:rPr>
              <a:t>Esempi di </a:t>
            </a:r>
            <a:r>
              <a:rPr lang="it-IT">
                <a:solidFill>
                  <a:srgbClr val="77933C"/>
                </a:solidFill>
                <a:ea typeface="ＭＳ Ｐゴシック" pitchFamily="-65" charset="-128"/>
                <a:cs typeface="ＭＳ Ｐゴシック" pitchFamily="-65" charset="-128"/>
              </a:rPr>
              <a:t>MOCA INTELLIGENTI </a:t>
            </a:r>
            <a:endParaRPr lang="it-IT">
              <a:ea typeface="ＭＳ Ｐゴシック" pitchFamily="-65" charset="-128"/>
              <a:cs typeface="ＭＳ Ｐゴシック" pitchFamily="-65" charset="-128"/>
            </a:endParaRPr>
          </a:p>
        </p:txBody>
      </p:sp>
      <p:sp>
        <p:nvSpPr>
          <p:cNvPr id="63490" name="CasellaDiTesto 2"/>
          <p:cNvSpPr txBox="1">
            <a:spLocks noChangeArrowheads="1"/>
          </p:cNvSpPr>
          <p:nvPr/>
        </p:nvSpPr>
        <p:spPr bwMode="auto">
          <a:xfrm>
            <a:off x="2743200" y="5943600"/>
            <a:ext cx="4800600" cy="369888"/>
          </a:xfrm>
          <a:prstGeom prst="rect">
            <a:avLst/>
          </a:prstGeom>
          <a:noFill/>
          <a:ln w="9525">
            <a:noFill/>
            <a:miter lim="800000"/>
            <a:headEnd/>
            <a:tailEnd/>
          </a:ln>
        </p:spPr>
        <p:txBody>
          <a:bodyPr>
            <a:prstTxWarp prst="textNoShape">
              <a:avLst/>
            </a:prstTxWarp>
            <a:spAutoFit/>
          </a:bodyPr>
          <a:lstStyle/>
          <a:p>
            <a:r>
              <a:rPr lang="it-IT" b="1"/>
              <a:t>Indicatori di perdite (LI-Leak Indicators)</a:t>
            </a:r>
            <a:endParaRPr lang="it-IT"/>
          </a:p>
        </p:txBody>
      </p:sp>
      <p:pic>
        <p:nvPicPr>
          <p:cNvPr id="63491" name="Immagine 3" descr="247952.JPEG.jpeg"/>
          <p:cNvPicPr>
            <a:picLocks noChangeAspect="1"/>
          </p:cNvPicPr>
          <p:nvPr/>
        </p:nvPicPr>
        <p:blipFill>
          <a:blip r:embed="rId3"/>
          <a:srcRect/>
          <a:stretch>
            <a:fillRect/>
          </a:stretch>
        </p:blipFill>
        <p:spPr bwMode="auto">
          <a:xfrm>
            <a:off x="2627313" y="1125538"/>
            <a:ext cx="4217987" cy="460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t and fresh.m4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97362" y="842820"/>
            <a:ext cx="8759902" cy="519998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5-05-17 alle 23.43.30.png"/>
          <p:cNvPicPr>
            <a:picLocks noGrp="1" noChangeAspect="1"/>
          </p:cNvPicPr>
          <p:nvPr>
            <p:ph idx="1"/>
          </p:nvPr>
        </p:nvPicPr>
        <p:blipFill>
          <a:blip r:embed="rId2"/>
          <a:srcRect l="-5051" r="-5051"/>
          <a:stretch>
            <a:fillRect/>
          </a:stretch>
        </p:blipFill>
        <p:spPr>
          <a:xfrm>
            <a:off x="-306455" y="242762"/>
            <a:ext cx="9758971" cy="6181070"/>
          </a:xfrm>
        </p:spPr>
      </p:pic>
      <p:sp>
        <p:nvSpPr>
          <p:cNvPr id="5" name="Anello 4"/>
          <p:cNvSpPr/>
          <p:nvPr/>
        </p:nvSpPr>
        <p:spPr>
          <a:xfrm>
            <a:off x="6685835" y="2586338"/>
            <a:ext cx="1960929" cy="1064414"/>
          </a:xfrm>
          <a:prstGeom prst="donut">
            <a:avLst>
              <a:gd name="adj" fmla="val 743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62982"/>
            <a:ext cx="8041382" cy="758162"/>
          </a:xfrm>
        </p:spPr>
        <p:txBody>
          <a:bodyPr>
            <a:normAutofit fontScale="90000"/>
          </a:bodyPr>
          <a:lstStyle/>
          <a:p>
            <a:r>
              <a:rPr lang="it-IT" dirty="0" smtClean="0"/>
              <a:t>Richiamo di carne in scatola</a:t>
            </a:r>
            <a:endParaRPr lang="it-IT" dirty="0"/>
          </a:p>
        </p:txBody>
      </p:sp>
      <p:pic>
        <p:nvPicPr>
          <p:cNvPr id="6" name="Segnaposto contenuto 5" descr="FullSizeRender.jpg"/>
          <p:cNvPicPr>
            <a:picLocks noGrp="1" noChangeAspect="1"/>
          </p:cNvPicPr>
          <p:nvPr>
            <p:ph idx="1"/>
          </p:nvPr>
        </p:nvPicPr>
        <p:blipFill>
          <a:blip r:embed="rId2"/>
          <a:srcRect l="-60620" r="-60620"/>
          <a:stretch>
            <a:fillRect/>
          </a:stretch>
        </p:blipFill>
        <p:spPr>
          <a:xfrm>
            <a:off x="0" y="921145"/>
            <a:ext cx="9144000" cy="57023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CONSERVE</a:t>
            </a:r>
            <a:endParaRPr lang="it-IT" b="1" dirty="0"/>
          </a:p>
        </p:txBody>
      </p:sp>
      <p:sp>
        <p:nvSpPr>
          <p:cNvPr id="3" name="Segnaposto contenuto 2"/>
          <p:cNvSpPr>
            <a:spLocks noGrp="1"/>
          </p:cNvSpPr>
          <p:nvPr>
            <p:ph idx="1"/>
          </p:nvPr>
        </p:nvSpPr>
        <p:spPr>
          <a:xfrm>
            <a:off x="457200" y="1600200"/>
            <a:ext cx="8229600" cy="3051707"/>
          </a:xfrm>
        </p:spPr>
        <p:txBody>
          <a:bodyPr>
            <a:normAutofit/>
          </a:bodyPr>
          <a:lstStyle/>
          <a:p>
            <a:pPr>
              <a:buNone/>
            </a:pPr>
            <a:r>
              <a:rPr lang="it-IT" dirty="0" smtClean="0"/>
              <a:t>Le conserve sono prodotti che hanno subito un trattamento di </a:t>
            </a:r>
            <a:r>
              <a:rPr lang="it-IT" dirty="0" err="1" smtClean="0"/>
              <a:t>appertizzazione</a:t>
            </a:r>
            <a:r>
              <a:rPr lang="it-IT" dirty="0" smtClean="0"/>
              <a:t> ( &gt;100°C) dopo il confezionamento e che possono essere conservati a lungo a temperatura ambiente.</a:t>
            </a:r>
          </a:p>
          <a:p>
            <a:pPr>
              <a:buNone/>
            </a:pPr>
            <a:endParaRPr lang="it-IT" u="sng" dirty="0" smtClean="0"/>
          </a:p>
          <a:p>
            <a:pPr>
              <a:buNone/>
            </a:pPr>
            <a:endParaRPr lang="it-IT" dirty="0"/>
          </a:p>
        </p:txBody>
      </p:sp>
      <p:pic>
        <p:nvPicPr>
          <p:cNvPr id="6" name="Immagine 5"/>
          <p:cNvPicPr>
            <a:picLocks noChangeAspect="1"/>
          </p:cNvPicPr>
          <p:nvPr/>
        </p:nvPicPr>
        <p:blipFill>
          <a:blip r:embed="rId3"/>
          <a:stretch>
            <a:fillRect/>
          </a:stretch>
        </p:blipFill>
        <p:spPr>
          <a:xfrm>
            <a:off x="5675922" y="3951165"/>
            <a:ext cx="1995687" cy="1995687"/>
          </a:xfrm>
          <a:prstGeom prst="rect">
            <a:avLst/>
          </a:prstGeom>
          <a:ln>
            <a:noFill/>
          </a:ln>
          <a:effectLst>
            <a:softEdge rad="112500"/>
          </a:effectLst>
        </p:spPr>
      </p:pic>
      <p:pic>
        <p:nvPicPr>
          <p:cNvPr id="7" name="Immagine 6"/>
          <p:cNvPicPr>
            <a:picLocks noChangeAspect="1"/>
          </p:cNvPicPr>
          <p:nvPr/>
        </p:nvPicPr>
        <p:blipFill>
          <a:blip r:embed="rId4"/>
          <a:stretch>
            <a:fillRect/>
          </a:stretch>
        </p:blipFill>
        <p:spPr>
          <a:xfrm>
            <a:off x="1399541" y="3921968"/>
            <a:ext cx="2022534" cy="1995686"/>
          </a:xfrm>
          <a:prstGeom prst="rect">
            <a:avLst/>
          </a:prstGeom>
          <a:ln>
            <a:noFill/>
          </a:ln>
          <a:effectLst>
            <a:softEdge rad="112500"/>
          </a:effectLst>
        </p:spPr>
      </p:pic>
      <p:sp>
        <p:nvSpPr>
          <p:cNvPr id="8" name="CasellaDiTesto 7"/>
          <p:cNvSpPr txBox="1"/>
          <p:nvPr/>
        </p:nvSpPr>
        <p:spPr>
          <a:xfrm>
            <a:off x="2726850" y="6089066"/>
            <a:ext cx="3263959" cy="523220"/>
          </a:xfrm>
          <a:prstGeom prst="rect">
            <a:avLst/>
          </a:prstGeom>
          <a:noFill/>
        </p:spPr>
        <p:txBody>
          <a:bodyPr wrap="none" rtlCol="0">
            <a:spAutoFit/>
          </a:bodyPr>
          <a:lstStyle/>
          <a:p>
            <a:r>
              <a:rPr lang="it-IT" sz="2800" dirty="0" smtClean="0"/>
              <a:t>Sterilità commerciale</a:t>
            </a:r>
            <a:endParaRPr lang="it-IT"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lstStyle/>
          <a:p>
            <a:r>
              <a:rPr lang="it-IT" dirty="0" smtClean="0"/>
              <a:t>Carne in gelatina</a:t>
            </a:r>
            <a:endParaRPr lang="it-IT" dirty="0"/>
          </a:p>
        </p:txBody>
      </p:sp>
      <p:sp>
        <p:nvSpPr>
          <p:cNvPr id="4" name="CasellaDiTesto 3"/>
          <p:cNvSpPr txBox="1"/>
          <p:nvPr/>
        </p:nvSpPr>
        <p:spPr>
          <a:xfrm>
            <a:off x="194381" y="907057"/>
            <a:ext cx="8669387" cy="5109090"/>
          </a:xfrm>
          <a:prstGeom prst="rect">
            <a:avLst/>
          </a:prstGeom>
          <a:noFill/>
        </p:spPr>
        <p:txBody>
          <a:bodyPr wrap="square" rtlCol="0">
            <a:spAutoFit/>
          </a:bodyPr>
          <a:lstStyle/>
          <a:p>
            <a:r>
              <a:rPr lang="it-IT" sz="2200" dirty="0" smtClean="0"/>
              <a:t>Tagli magri, unicamente di bovino, allevato nei Paesi del Sud America                           la carne viene disossata e mondata, per poi essere cotta, surgelata, confezionata e trasportata in Italia con mezzi idonei a non interrompere la </a:t>
            </a:r>
            <a:r>
              <a:rPr lang="it-IT" sz="2200" u="sng" dirty="0" smtClean="0"/>
              <a:t>catena del freddo </a:t>
            </a:r>
            <a:r>
              <a:rPr lang="it-IT" sz="2200" dirty="0" smtClean="0"/>
              <a:t>in buste da 200 gr.</a:t>
            </a:r>
          </a:p>
          <a:p>
            <a:endParaRPr lang="it-IT" sz="2200" dirty="0" smtClean="0"/>
          </a:p>
          <a:p>
            <a:r>
              <a:rPr lang="it-IT" sz="2200" dirty="0" smtClean="0"/>
              <a:t>Dopo lo scongelamento in vasca con acqua corrente, la carne ( </a:t>
            </a:r>
            <a:r>
              <a:rPr lang="it-IT" sz="2200" dirty="0" err="1" smtClean="0"/>
              <a:t>T°</a:t>
            </a:r>
            <a:r>
              <a:rPr lang="it-IT" sz="2200" dirty="0" smtClean="0"/>
              <a:t> di -3°/5°C) viene tagliata e </a:t>
            </a:r>
            <a:r>
              <a:rPr lang="it-IT" sz="2200" dirty="0" err="1" smtClean="0"/>
              <a:t>porzionata</a:t>
            </a:r>
            <a:r>
              <a:rPr lang="it-IT" sz="2200" dirty="0" smtClean="0"/>
              <a:t> in funzione delle scatolette. </a:t>
            </a:r>
            <a:endParaRPr lang="it-IT" sz="2200" b="1" dirty="0" smtClean="0"/>
          </a:p>
          <a:p>
            <a:r>
              <a:rPr lang="it-IT" sz="2200" dirty="0" smtClean="0"/>
              <a:t>Aggiunta del liquido di governo ( brodo vegetale, miele, vino marsala, sale, gelificante, addensante, esaltatore di sapidità e conservante) secondo la ricetta. Chiusura ermetica delle confezioni.</a:t>
            </a:r>
          </a:p>
          <a:p>
            <a:endParaRPr lang="it-IT" sz="2200" dirty="0" smtClean="0"/>
          </a:p>
          <a:p>
            <a:r>
              <a:rPr lang="it-IT" sz="2200" dirty="0" smtClean="0"/>
              <a:t>Processo di sterilizzazione in autoclave</a:t>
            </a:r>
          </a:p>
          <a:p>
            <a:r>
              <a:rPr lang="it-IT" sz="2200" dirty="0" smtClean="0"/>
              <a:t> tale da garantire la distruzione delle </a:t>
            </a:r>
          </a:p>
          <a:p>
            <a:r>
              <a:rPr lang="it-IT" sz="2200" dirty="0" smtClean="0"/>
              <a:t>spore di </a:t>
            </a:r>
            <a:r>
              <a:rPr lang="it-IT" sz="2200" i="1" dirty="0" err="1" smtClean="0"/>
              <a:t>Clostridium</a:t>
            </a:r>
            <a:r>
              <a:rPr lang="it-IT" sz="2200" dirty="0" smtClean="0"/>
              <a:t> </a:t>
            </a:r>
            <a:r>
              <a:rPr lang="it-IT" sz="2200" i="1" dirty="0" err="1" smtClean="0"/>
              <a:t>botulinum</a:t>
            </a:r>
            <a:endParaRPr lang="it-IT" sz="2200" i="1" dirty="0" smtClean="0"/>
          </a:p>
          <a:p>
            <a:endParaRPr lang="it-IT" dirty="0"/>
          </a:p>
        </p:txBody>
      </p:sp>
      <p:sp>
        <p:nvSpPr>
          <p:cNvPr id="7" name="Freccia destra 6"/>
          <p:cNvSpPr/>
          <p:nvPr/>
        </p:nvSpPr>
        <p:spPr>
          <a:xfrm>
            <a:off x="8100535" y="1040977"/>
            <a:ext cx="673853" cy="2332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2"/>
          <a:srcRect l="11103" t="16390" r="3910" b="8687"/>
          <a:stretch>
            <a:fillRect/>
          </a:stretch>
        </p:blipFill>
        <p:spPr>
          <a:xfrm>
            <a:off x="5196449" y="4550007"/>
            <a:ext cx="3758032" cy="2205799"/>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DETERIORAMENTO</a:t>
            </a:r>
            <a:endParaRPr lang="it-IT" b="1" dirty="0"/>
          </a:p>
        </p:txBody>
      </p:sp>
      <p:sp>
        <p:nvSpPr>
          <p:cNvPr id="3" name="Segnaposto contenuto 2"/>
          <p:cNvSpPr>
            <a:spLocks noGrp="1"/>
          </p:cNvSpPr>
          <p:nvPr>
            <p:ph idx="1"/>
          </p:nvPr>
        </p:nvSpPr>
        <p:spPr/>
        <p:txBody>
          <a:bodyPr>
            <a:normAutofit/>
          </a:bodyPr>
          <a:lstStyle/>
          <a:p>
            <a:pPr>
              <a:buNone/>
            </a:pPr>
            <a:r>
              <a:rPr lang="it-IT" dirty="0" smtClean="0"/>
              <a:t>Cause </a:t>
            </a:r>
            <a:r>
              <a:rPr lang="it-IT" u="sng" dirty="0" smtClean="0"/>
              <a:t>chimiche</a:t>
            </a:r>
            <a:r>
              <a:rPr lang="it-IT" dirty="0" smtClean="0"/>
              <a:t> </a:t>
            </a:r>
          </a:p>
          <a:p>
            <a:pPr>
              <a:buNone/>
            </a:pPr>
            <a:r>
              <a:rPr lang="it-IT" dirty="0" smtClean="0"/>
              <a:t>Cause </a:t>
            </a:r>
            <a:r>
              <a:rPr lang="it-IT" u="sng" dirty="0" smtClean="0"/>
              <a:t>microbiologiche</a:t>
            </a:r>
            <a:r>
              <a:rPr lang="it-IT" dirty="0" smtClean="0"/>
              <a:t> :</a:t>
            </a:r>
          </a:p>
          <a:p>
            <a:pPr>
              <a:buFont typeface="Wingdings" charset="2"/>
              <a:buChar char="ü"/>
            </a:pPr>
            <a:r>
              <a:rPr lang="it-IT" dirty="0" smtClean="0"/>
              <a:t> Sterilizzazione insufficiente: sopravvivenza di </a:t>
            </a:r>
            <a:r>
              <a:rPr lang="it-IT" dirty="0" err="1" smtClean="0"/>
              <a:t>sporigeni</a:t>
            </a:r>
            <a:r>
              <a:rPr lang="it-IT" dirty="0" smtClean="0"/>
              <a:t>. Formazione di gas H</a:t>
            </a:r>
            <a:r>
              <a:rPr lang="it-IT" baseline="-25000" dirty="0" smtClean="0"/>
              <a:t>2</a:t>
            </a:r>
            <a:r>
              <a:rPr lang="it-IT" dirty="0" smtClean="0"/>
              <a:t> </a:t>
            </a:r>
            <a:r>
              <a:rPr lang="it-IT" baseline="-25000" dirty="0" smtClean="0"/>
              <a:t>e</a:t>
            </a:r>
            <a:r>
              <a:rPr lang="it-IT" dirty="0" smtClean="0"/>
              <a:t> CO</a:t>
            </a:r>
            <a:r>
              <a:rPr lang="it-IT" baseline="-25000" dirty="0" smtClean="0"/>
              <a:t>2</a:t>
            </a:r>
            <a:r>
              <a:rPr lang="it-IT" dirty="0" smtClean="0"/>
              <a:t> con rigonfiamento, sviluppo di odori sgradevoli, cambiamenti di colore. </a:t>
            </a:r>
          </a:p>
          <a:p>
            <a:pPr>
              <a:buFont typeface="Wingdings" charset="2"/>
              <a:buChar char="ü"/>
            </a:pPr>
            <a:r>
              <a:rPr lang="it-IT" dirty="0" smtClean="0"/>
              <a:t>Materia prima deteriorata</a:t>
            </a:r>
          </a:p>
          <a:p>
            <a:pPr>
              <a:buFont typeface="Wingdings" charset="2"/>
              <a:buChar char="ü"/>
            </a:pPr>
            <a:r>
              <a:rPr lang="it-IT" dirty="0" smtClean="0"/>
              <a:t>Tenuta imperfetta del contenitore</a:t>
            </a:r>
            <a:endParaRPr lang="it-IT"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Aggraffatura</a:t>
            </a:r>
            <a:br>
              <a:rPr lang="it-IT" dirty="0" smtClean="0"/>
            </a:br>
            <a:endParaRPr lang="it-IT" dirty="0"/>
          </a:p>
        </p:txBody>
      </p:sp>
      <p:pic>
        <p:nvPicPr>
          <p:cNvPr id="6" name="Immagine 5" descr="IMG_1273.JPG"/>
          <p:cNvPicPr>
            <a:picLocks noChangeAspect="1"/>
          </p:cNvPicPr>
          <p:nvPr/>
        </p:nvPicPr>
        <p:blipFill>
          <a:blip r:embed="rId2"/>
          <a:srcRect r="22490"/>
          <a:stretch>
            <a:fillRect/>
          </a:stretch>
        </p:blipFill>
        <p:spPr>
          <a:xfrm rot="5400000">
            <a:off x="1896432" y="1107671"/>
            <a:ext cx="5726416" cy="554099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_1271.JPG"/>
          <p:cNvPicPr>
            <a:picLocks noChangeAspect="1"/>
          </p:cNvPicPr>
          <p:nvPr/>
        </p:nvPicPr>
        <p:blipFill>
          <a:blip r:embed="rId2"/>
          <a:srcRect b="10477"/>
          <a:stretch>
            <a:fillRect/>
          </a:stretch>
        </p:blipFill>
        <p:spPr>
          <a:xfrm>
            <a:off x="525538" y="1594374"/>
            <a:ext cx="8126551" cy="4881567"/>
          </a:xfrm>
          <a:prstGeom prst="rect">
            <a:avLst/>
          </a:prstGeom>
        </p:spPr>
      </p:pic>
      <p:sp>
        <p:nvSpPr>
          <p:cNvPr id="5" name="CasellaDiTesto 4"/>
          <p:cNvSpPr txBox="1"/>
          <p:nvPr/>
        </p:nvSpPr>
        <p:spPr>
          <a:xfrm>
            <a:off x="525538" y="372514"/>
            <a:ext cx="8126551" cy="830997"/>
          </a:xfrm>
          <a:prstGeom prst="rect">
            <a:avLst/>
          </a:prstGeom>
          <a:noFill/>
        </p:spPr>
        <p:txBody>
          <a:bodyPr wrap="square" rtlCol="0">
            <a:spAutoFit/>
          </a:bodyPr>
          <a:lstStyle/>
          <a:p>
            <a:r>
              <a:rPr lang="it-IT" sz="2400" dirty="0" smtClean="0"/>
              <a:t>La doppia aggraffatura collega il bordo della scatola con il coperchio che  deve combaciare e sovrapporsi per più del 50% </a:t>
            </a:r>
            <a:endParaRPr lang="it-IT" sz="24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8840" y="176939"/>
            <a:ext cx="8229600" cy="1143000"/>
          </a:xfrm>
        </p:spPr>
        <p:txBody>
          <a:bodyPr/>
          <a:lstStyle/>
          <a:p>
            <a:r>
              <a:rPr lang="it-IT" dirty="0" smtClean="0"/>
              <a:t>Aggraffatura</a:t>
            </a:r>
            <a:endParaRPr lang="it-IT" dirty="0"/>
          </a:p>
        </p:txBody>
      </p:sp>
      <p:pic>
        <p:nvPicPr>
          <p:cNvPr id="4" name="Segnaposto contenuto 3" descr="index.jpg"/>
          <p:cNvPicPr>
            <a:picLocks noGrp="1" noChangeAspect="1"/>
          </p:cNvPicPr>
          <p:nvPr>
            <p:ph idx="1"/>
          </p:nvPr>
        </p:nvPicPr>
        <p:blipFill>
          <a:blip r:embed="rId2"/>
          <a:srcRect l="-18099" r="-18099"/>
          <a:stretch>
            <a:fillRect/>
          </a:stretch>
        </p:blipFill>
        <p:spPr>
          <a:xfrm>
            <a:off x="-282415" y="1146984"/>
            <a:ext cx="9917916" cy="5454472"/>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3800" y="434500"/>
            <a:ext cx="8939314" cy="6032868"/>
          </a:xfrm>
        </p:spPr>
        <p:txBody>
          <a:bodyPr>
            <a:normAutofit fontScale="62500" lnSpcReduction="20000"/>
          </a:bodyPr>
          <a:lstStyle/>
          <a:p>
            <a:pPr>
              <a:lnSpc>
                <a:spcPct val="120000"/>
              </a:lnSpc>
              <a:buNone/>
            </a:pPr>
            <a:r>
              <a:rPr lang="it-IT" sz="4480" b="1" i="1" dirty="0" smtClean="0"/>
              <a:t>Preparazioni di carne</a:t>
            </a:r>
            <a:r>
              <a:rPr lang="it-IT" sz="4480" i="1" dirty="0" smtClean="0"/>
              <a:t>:</a:t>
            </a:r>
            <a:r>
              <a:rPr lang="it-IT" sz="4480" dirty="0" smtClean="0"/>
              <a:t> carni fresche, incluse le carni ridotte in frammenti che hanno subito un’aggiunta di prodotti alimentari, condimenti o additivi non sufficienti a modificare la struttura muscolo-fibrosa interna della carne e ad eliminare le caratteristiche delle carni fresche.</a:t>
            </a:r>
          </a:p>
          <a:p>
            <a:pPr>
              <a:lnSpc>
                <a:spcPct val="120000"/>
              </a:lnSpc>
              <a:buNone/>
            </a:pPr>
            <a:endParaRPr lang="it-IT" sz="4480" dirty="0" smtClean="0"/>
          </a:p>
          <a:p>
            <a:pPr>
              <a:lnSpc>
                <a:spcPct val="120000"/>
              </a:lnSpc>
              <a:buNone/>
            </a:pPr>
            <a:r>
              <a:rPr lang="it-IT" sz="4480" b="1" i="1" dirty="0" smtClean="0"/>
              <a:t> Prodotti a base di carne:</a:t>
            </a:r>
            <a:r>
              <a:rPr lang="it-IT" sz="4480" dirty="0" smtClean="0"/>
              <a:t> i prodotti trasformati risultanti dalla trasformazione di carne o dall’ulteriore trasformazione di tali prodotti trasformati in modo tale che la </a:t>
            </a:r>
            <a:r>
              <a:rPr lang="it-IT" sz="4480" i="1" dirty="0" smtClean="0"/>
              <a:t>superficie di taglio</a:t>
            </a:r>
            <a:r>
              <a:rPr lang="it-IT" sz="4480" dirty="0" smtClean="0"/>
              <a:t> permetta di constatare la scomparsa delle caratteristiche delle carni fresche</a:t>
            </a:r>
          </a:p>
          <a:p>
            <a:endParaRPr lang="it-IT"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5-05-17 alle 23.43.30.png"/>
          <p:cNvPicPr>
            <a:picLocks noGrp="1" noChangeAspect="1"/>
          </p:cNvPicPr>
          <p:nvPr>
            <p:ph idx="1"/>
          </p:nvPr>
        </p:nvPicPr>
        <p:blipFill>
          <a:blip r:embed="rId2"/>
          <a:srcRect l="-5051" r="-5051"/>
          <a:stretch>
            <a:fillRect/>
          </a:stretch>
        </p:blipFill>
        <p:spPr>
          <a:xfrm>
            <a:off x="-306455" y="242762"/>
            <a:ext cx="9758971" cy="6181070"/>
          </a:xfrm>
        </p:spPr>
      </p:pic>
      <p:sp>
        <p:nvSpPr>
          <p:cNvPr id="5" name="Anello 4"/>
          <p:cNvSpPr/>
          <p:nvPr/>
        </p:nvSpPr>
        <p:spPr>
          <a:xfrm>
            <a:off x="2521195" y="242762"/>
            <a:ext cx="1960929" cy="821652"/>
          </a:xfrm>
          <a:prstGeom prst="donut">
            <a:avLst>
              <a:gd name="adj" fmla="val 743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6" name="Anello 5"/>
          <p:cNvSpPr/>
          <p:nvPr/>
        </p:nvSpPr>
        <p:spPr>
          <a:xfrm>
            <a:off x="224106" y="2520980"/>
            <a:ext cx="1430368" cy="1064414"/>
          </a:xfrm>
          <a:prstGeom prst="donut">
            <a:avLst>
              <a:gd name="adj" fmla="val 743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SALUMI</a:t>
            </a:r>
            <a:endParaRPr lang="it-IT" b="1" dirty="0"/>
          </a:p>
        </p:txBody>
      </p:sp>
      <p:sp>
        <p:nvSpPr>
          <p:cNvPr id="3" name="Segnaposto contenuto 2"/>
          <p:cNvSpPr>
            <a:spLocks noGrp="1"/>
          </p:cNvSpPr>
          <p:nvPr>
            <p:ph idx="1"/>
          </p:nvPr>
        </p:nvSpPr>
        <p:spPr/>
        <p:txBody>
          <a:bodyPr/>
          <a:lstStyle/>
          <a:p>
            <a:pPr marL="0" indent="0" algn="ctr">
              <a:spcBef>
                <a:spcPts val="0"/>
              </a:spcBef>
              <a:buNone/>
            </a:pPr>
            <a:r>
              <a:rPr lang="it-IT" dirty="0" smtClean="0"/>
              <a:t>Prodotti a base di carne trattati e conservati per mezzo della</a:t>
            </a:r>
            <a:r>
              <a:rPr lang="it-IT" i="1" dirty="0" smtClean="0"/>
              <a:t> salagione</a:t>
            </a:r>
          </a:p>
          <a:p>
            <a:pPr marL="0" indent="0" algn="ctr">
              <a:spcBef>
                <a:spcPts val="0"/>
              </a:spcBef>
              <a:buNone/>
            </a:pPr>
            <a:r>
              <a:rPr lang="it-IT" i="1" dirty="0" smtClean="0"/>
              <a:t> </a:t>
            </a:r>
            <a:r>
              <a:rPr lang="it-IT" dirty="0" smtClean="0"/>
              <a:t>( fin dall’antichità sale più impurità)</a:t>
            </a:r>
            <a:endParaRPr lang="it-IT" i="1" dirty="0" smtClean="0"/>
          </a:p>
          <a:p>
            <a:pPr marL="0" indent="0" algn="ctr">
              <a:spcBef>
                <a:spcPts val="0"/>
              </a:spcBef>
              <a:buNone/>
            </a:pPr>
            <a:endParaRPr lang="it-IT" i="1" dirty="0" smtClean="0"/>
          </a:p>
          <a:p>
            <a:pPr marL="514350" indent="-514350">
              <a:spcBef>
                <a:spcPts val="0"/>
              </a:spcBef>
              <a:buFont typeface="Wingdings" charset="2"/>
              <a:buChar char="ü"/>
            </a:pPr>
            <a:r>
              <a:rPr lang="it-IT" dirty="0" smtClean="0"/>
              <a:t>Il sale inibisce la crescita della maggioranza dei batteri patogeni</a:t>
            </a:r>
          </a:p>
          <a:p>
            <a:pPr marL="514350" indent="-514350">
              <a:spcBef>
                <a:spcPts val="0"/>
              </a:spcBef>
              <a:buFont typeface="Wingdings" charset="2"/>
              <a:buChar char="ü"/>
            </a:pPr>
            <a:endParaRPr lang="it-IT" dirty="0" smtClean="0"/>
          </a:p>
          <a:p>
            <a:pPr marL="514350" indent="-514350">
              <a:spcBef>
                <a:spcPts val="0"/>
              </a:spcBef>
              <a:buFont typeface="Wingdings" charset="2"/>
              <a:buChar char="ü"/>
            </a:pPr>
            <a:r>
              <a:rPr lang="it-IT" dirty="0" smtClean="0"/>
              <a:t>I nitrati e nitriti inibiscono lo sviluppo di batteri </a:t>
            </a:r>
            <a:r>
              <a:rPr lang="it-IT" dirty="0" err="1" smtClean="0"/>
              <a:t>sporigeni</a:t>
            </a:r>
            <a:r>
              <a:rPr lang="it-IT" dirty="0" smtClean="0"/>
              <a:t> anaerobi</a:t>
            </a:r>
          </a:p>
          <a:p>
            <a:pPr marL="0" indent="0">
              <a:spcBef>
                <a:spcPts val="0"/>
              </a:spcBef>
              <a:buNone/>
            </a:pPr>
            <a:endParaRPr lang="it-IT"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5-05-18 alle 00.06.29.png"/>
          <p:cNvPicPr>
            <a:picLocks noGrp="1" noChangeAspect="1"/>
          </p:cNvPicPr>
          <p:nvPr>
            <p:ph idx="1"/>
          </p:nvPr>
        </p:nvPicPr>
        <p:blipFill>
          <a:blip r:embed="rId2"/>
          <a:srcRect t="-9707" b="-9707"/>
          <a:stretch>
            <a:fillRect/>
          </a:stretch>
        </p:blipFill>
        <p:spPr>
          <a:xfrm>
            <a:off x="130721" y="220154"/>
            <a:ext cx="9009244" cy="6637846"/>
          </a:xfrm>
        </p:spPr>
      </p:pic>
      <p:sp>
        <p:nvSpPr>
          <p:cNvPr id="5" name="Rettangolo 4"/>
          <p:cNvSpPr/>
          <p:nvPr/>
        </p:nvSpPr>
        <p:spPr>
          <a:xfrm>
            <a:off x="5957490" y="730245"/>
            <a:ext cx="3415612" cy="14344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Rettangolo 5"/>
          <p:cNvSpPr/>
          <p:nvPr/>
        </p:nvSpPr>
        <p:spPr>
          <a:xfrm>
            <a:off x="5941806" y="1556871"/>
            <a:ext cx="3415612" cy="14344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5941806" y="2402168"/>
            <a:ext cx="3415612" cy="48890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p:cNvSpPr/>
          <p:nvPr/>
        </p:nvSpPr>
        <p:spPr>
          <a:xfrm>
            <a:off x="5941806" y="2745067"/>
            <a:ext cx="3415612" cy="14344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p:cNvSpPr/>
          <p:nvPr/>
        </p:nvSpPr>
        <p:spPr>
          <a:xfrm>
            <a:off x="5941806" y="3529372"/>
            <a:ext cx="3415612" cy="14344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p:cNvSpPr/>
          <p:nvPr/>
        </p:nvSpPr>
        <p:spPr>
          <a:xfrm>
            <a:off x="5941806" y="4388373"/>
            <a:ext cx="3415612" cy="6860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11"/>
          <p:cNvSpPr/>
          <p:nvPr/>
        </p:nvSpPr>
        <p:spPr>
          <a:xfrm>
            <a:off x="5941806" y="4799199"/>
            <a:ext cx="3415612" cy="13543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2"/>
          <p:cNvSpPr/>
          <p:nvPr/>
        </p:nvSpPr>
        <p:spPr>
          <a:xfrm>
            <a:off x="5927116" y="5503095"/>
            <a:ext cx="3415612" cy="6614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p:cNvSpPr/>
          <p:nvPr/>
        </p:nvSpPr>
        <p:spPr>
          <a:xfrm>
            <a:off x="5912426" y="5889463"/>
            <a:ext cx="3415612" cy="6614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P spid="8" grpId="0" animBg="1"/>
      <p:bldP spid="9" grpId="0" animBg="1"/>
      <p:bldP spid="10" grpId="0" animBg="1"/>
      <p:bldP spid="11" grpId="0" animBg="1"/>
      <p:bldP spid="12"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225084" y="259159"/>
            <a:ext cx="8854607" cy="4471988"/>
          </a:xfrm>
        </p:spPr>
        <p:txBody>
          <a:bodyPr>
            <a:noAutofit/>
          </a:bodyPr>
          <a:lstStyle/>
          <a:p>
            <a:pPr algn="ctr" eaLnBrk="1" hangingPunct="1">
              <a:lnSpc>
                <a:spcPct val="90000"/>
              </a:lnSpc>
              <a:buFontTx/>
              <a:buNone/>
            </a:pPr>
            <a:r>
              <a:rPr lang="it-IT" sz="3600" b="1" cap="all" dirty="0" smtClean="0"/>
              <a:t>S</a:t>
            </a:r>
            <a:r>
              <a:rPr lang="it-IT" sz="3600" b="1" dirty="0" smtClean="0"/>
              <a:t>alagione</a:t>
            </a:r>
            <a:endParaRPr lang="it-IT" sz="3600" b="1" cap="all" dirty="0" smtClean="0"/>
          </a:p>
          <a:p>
            <a:pPr eaLnBrk="1" hangingPunct="1">
              <a:lnSpc>
                <a:spcPct val="90000"/>
              </a:lnSpc>
              <a:buFontTx/>
              <a:buNone/>
            </a:pPr>
            <a:endParaRPr lang="it-IT" sz="2800" dirty="0" smtClean="0"/>
          </a:p>
          <a:p>
            <a:pPr eaLnBrk="1" hangingPunct="1">
              <a:lnSpc>
                <a:spcPct val="90000"/>
              </a:lnSpc>
              <a:buFontTx/>
              <a:buNone/>
            </a:pPr>
            <a:r>
              <a:rPr lang="it-IT" sz="2800" dirty="0" smtClean="0"/>
              <a:t>L’uso </a:t>
            </a:r>
            <a:r>
              <a:rPr lang="it-IT" sz="2800" dirty="0"/>
              <a:t>del sale è un metodo di conservazione tra i più </a:t>
            </a:r>
            <a:r>
              <a:rPr lang="it-IT" sz="2800" dirty="0" smtClean="0"/>
              <a:t>antichi</a:t>
            </a:r>
          </a:p>
          <a:p>
            <a:pPr eaLnBrk="1" hangingPunct="1">
              <a:lnSpc>
                <a:spcPct val="90000"/>
              </a:lnSpc>
              <a:buFontTx/>
              <a:buNone/>
            </a:pPr>
            <a:endParaRPr lang="it-IT" sz="2800" dirty="0" smtClean="0"/>
          </a:p>
          <a:p>
            <a:pPr eaLnBrk="1" hangingPunct="1">
              <a:lnSpc>
                <a:spcPct val="90000"/>
              </a:lnSpc>
            </a:pPr>
            <a:r>
              <a:rPr lang="it-IT" sz="2800" dirty="0" smtClean="0"/>
              <a:t>Limitazione </a:t>
            </a:r>
            <a:r>
              <a:rPr lang="it-IT" sz="2800" dirty="0"/>
              <a:t>dell’acqua libera (</a:t>
            </a:r>
            <a:r>
              <a:rPr lang="it-IT" sz="2800" dirty="0" err="1"/>
              <a:t>a</a:t>
            </a:r>
            <a:r>
              <a:rPr lang="it-IT" sz="2800" baseline="-25000" dirty="0" err="1"/>
              <a:t>w</a:t>
            </a:r>
            <a:r>
              <a:rPr lang="it-IT" sz="2800" dirty="0"/>
              <a:t>)</a:t>
            </a:r>
          </a:p>
          <a:p>
            <a:pPr lvl="1" eaLnBrk="1" hangingPunct="1">
              <a:lnSpc>
                <a:spcPct val="90000"/>
              </a:lnSpc>
            </a:pPr>
            <a:r>
              <a:rPr lang="it-IT" dirty="0"/>
              <a:t>Il sale lega l’acqua che non è più disponibile al metabolismo batterico e rallenta l’azione degli enzimi endogeni</a:t>
            </a:r>
          </a:p>
          <a:p>
            <a:pPr lvl="1" eaLnBrk="1" hangingPunct="1">
              <a:lnSpc>
                <a:spcPct val="90000"/>
              </a:lnSpc>
            </a:pPr>
            <a:r>
              <a:rPr lang="it-IT" dirty="0" smtClean="0"/>
              <a:t>Disidratazione</a:t>
            </a:r>
          </a:p>
          <a:p>
            <a:pPr eaLnBrk="1" hangingPunct="1">
              <a:lnSpc>
                <a:spcPct val="90000"/>
              </a:lnSpc>
            </a:pPr>
            <a:r>
              <a:rPr lang="it-IT" sz="2800" dirty="0"/>
              <a:t>Azione osmotica </a:t>
            </a:r>
          </a:p>
          <a:p>
            <a:pPr lvl="1" eaLnBrk="1" hangingPunct="1">
              <a:lnSpc>
                <a:spcPct val="90000"/>
              </a:lnSpc>
            </a:pPr>
            <a:r>
              <a:rPr lang="it-IT" dirty="0"/>
              <a:t>Pressione osmotica superiore nel mezzo rispetto alla cellula batterica con disidratazione della cellula</a:t>
            </a:r>
            <a:r>
              <a:rPr lang="it-IT" dirty="0" smtClean="0"/>
              <a:t>.</a:t>
            </a:r>
          </a:p>
          <a:p>
            <a:pPr eaLnBrk="1" hangingPunct="1">
              <a:lnSpc>
                <a:spcPct val="90000"/>
              </a:lnSpc>
            </a:pPr>
            <a:r>
              <a:rPr lang="it-IT" sz="2800" dirty="0"/>
              <a:t>Azione tossica del sodio e ione </a:t>
            </a:r>
            <a:r>
              <a:rPr lang="it-IT" sz="2800" dirty="0" smtClean="0"/>
              <a:t>cloruro</a:t>
            </a:r>
            <a:endParaRPr lang="it-IT" sz="28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92870" y="438731"/>
            <a:ext cx="7772400" cy="6274594"/>
          </a:xfrm>
        </p:spPr>
        <p:txBody>
          <a:bodyPr>
            <a:normAutofit fontScale="77500" lnSpcReduction="20000"/>
          </a:bodyPr>
          <a:lstStyle/>
          <a:p>
            <a:pPr eaLnBrk="1" hangingPunct="1">
              <a:buFontTx/>
              <a:buNone/>
            </a:pPr>
            <a:r>
              <a:rPr lang="it-IT" sz="3097" dirty="0"/>
              <a:t>Il sale può essere impiegato</a:t>
            </a:r>
            <a:r>
              <a:rPr lang="it-IT" sz="3097" dirty="0" smtClean="0"/>
              <a:t>:</a:t>
            </a:r>
          </a:p>
          <a:p>
            <a:pPr eaLnBrk="1" hangingPunct="1">
              <a:buFontTx/>
              <a:buNone/>
            </a:pPr>
            <a:endParaRPr lang="it-IT" sz="3097" dirty="0" smtClean="0"/>
          </a:p>
          <a:p>
            <a:pPr marL="457200" indent="-457200" eaLnBrk="1" hangingPunct="1">
              <a:buFont typeface="Wingdings" charset="2"/>
              <a:buChar char="ü"/>
            </a:pPr>
            <a:r>
              <a:rPr lang="it-IT" sz="3097" dirty="0"/>
              <a:t>A secco </a:t>
            </a:r>
          </a:p>
          <a:p>
            <a:pPr lvl="1" eaLnBrk="1" hangingPunct="1">
              <a:buFontTx/>
              <a:buChar char="-"/>
            </a:pPr>
            <a:r>
              <a:rPr lang="it-IT" sz="3097" dirty="0"/>
              <a:t>Per sfregamento</a:t>
            </a:r>
          </a:p>
          <a:p>
            <a:pPr lvl="1" eaLnBrk="1" hangingPunct="1">
              <a:buFontTx/>
              <a:buChar char="-"/>
            </a:pPr>
            <a:r>
              <a:rPr lang="it-IT" sz="3097" dirty="0"/>
              <a:t>Per sovrapposizione in </a:t>
            </a:r>
            <a:r>
              <a:rPr lang="it-IT" sz="3097" dirty="0" smtClean="0"/>
              <a:t>strati</a:t>
            </a:r>
          </a:p>
          <a:p>
            <a:pPr lvl="1" eaLnBrk="1" hangingPunct="1">
              <a:buNone/>
            </a:pPr>
            <a:endParaRPr lang="it-IT" sz="3097" dirty="0" smtClean="0"/>
          </a:p>
          <a:p>
            <a:pPr eaLnBrk="1" hangingPunct="1">
              <a:buFont typeface="Wingdings" charset="2"/>
              <a:buChar char="ü"/>
            </a:pPr>
            <a:r>
              <a:rPr lang="it-IT" sz="3097" dirty="0" smtClean="0"/>
              <a:t>Umida (salamoia)</a:t>
            </a:r>
          </a:p>
          <a:p>
            <a:pPr lvl="1" eaLnBrk="1" hangingPunct="1">
              <a:buFontTx/>
              <a:buChar char="-"/>
            </a:pPr>
            <a:r>
              <a:rPr lang="it-IT" sz="3097" dirty="0" smtClean="0"/>
              <a:t>Per </a:t>
            </a:r>
            <a:r>
              <a:rPr lang="it-IT" sz="3097" dirty="0"/>
              <a:t>immersione</a:t>
            </a:r>
          </a:p>
          <a:p>
            <a:pPr lvl="1" eaLnBrk="1" hangingPunct="1">
              <a:buFontTx/>
              <a:buChar char="-"/>
            </a:pPr>
            <a:r>
              <a:rPr lang="it-IT" sz="3097" dirty="0"/>
              <a:t>Per </a:t>
            </a:r>
            <a:r>
              <a:rPr lang="it-IT" sz="3097" dirty="0" smtClean="0"/>
              <a:t>iniezione endomuscolare con sistemi </a:t>
            </a:r>
            <a:r>
              <a:rPr lang="it-IT" sz="3097" dirty="0" err="1" smtClean="0"/>
              <a:t>multiaghi</a:t>
            </a:r>
            <a:r>
              <a:rPr lang="it-IT" sz="3097" dirty="0" smtClean="0"/>
              <a:t> (siringatura)</a:t>
            </a:r>
          </a:p>
          <a:p>
            <a:pPr lvl="1" eaLnBrk="1" hangingPunct="1">
              <a:buFontTx/>
              <a:buChar char="-"/>
            </a:pPr>
            <a:endParaRPr lang="it-IT" sz="3097" dirty="0" smtClean="0"/>
          </a:p>
          <a:p>
            <a:pPr>
              <a:buNone/>
            </a:pPr>
            <a:r>
              <a:rPr lang="it-IT" sz="3097" dirty="0" smtClean="0"/>
              <a:t>La salamoia è una soluzione più o meno concentrata di </a:t>
            </a:r>
            <a:r>
              <a:rPr lang="it-IT" sz="3097" dirty="0" err="1" smtClean="0"/>
              <a:t>NaCl</a:t>
            </a:r>
            <a:r>
              <a:rPr lang="it-IT" sz="3097" dirty="0" smtClean="0"/>
              <a:t> con o senza aggiunta di altre sostanze (additivi o altri ingredienti). In base alla densità, si distinguono in:</a:t>
            </a:r>
          </a:p>
          <a:p>
            <a:pPr lvl="1"/>
            <a:r>
              <a:rPr lang="it-IT" sz="3097" dirty="0" smtClean="0"/>
              <a:t>Salamoie deboli: 	</a:t>
            </a:r>
            <a:r>
              <a:rPr lang="it-IT" sz="3097" dirty="0" err="1" smtClean="0"/>
              <a:t>NaCl</a:t>
            </a:r>
            <a:r>
              <a:rPr lang="it-IT" sz="3097" dirty="0" smtClean="0"/>
              <a:t> &lt; 10%</a:t>
            </a:r>
          </a:p>
          <a:p>
            <a:pPr lvl="1"/>
            <a:r>
              <a:rPr lang="it-IT" sz="3097" dirty="0" smtClean="0"/>
              <a:t>Salamoie medie: 	</a:t>
            </a:r>
            <a:r>
              <a:rPr lang="it-IT" sz="3097" dirty="0" err="1" smtClean="0"/>
              <a:t>NaCl</a:t>
            </a:r>
            <a:r>
              <a:rPr lang="it-IT" sz="3097" dirty="0" smtClean="0"/>
              <a:t> &lt; 18%</a:t>
            </a:r>
          </a:p>
          <a:p>
            <a:pPr lvl="1"/>
            <a:r>
              <a:rPr lang="it-IT" sz="3097" dirty="0" smtClean="0"/>
              <a:t>Salamoie forti: 	</a:t>
            </a:r>
            <a:r>
              <a:rPr lang="it-IT" sz="3097" dirty="0" err="1" smtClean="0"/>
              <a:t>NaCl</a:t>
            </a:r>
            <a:r>
              <a:rPr lang="it-IT" sz="3097" dirty="0" smtClean="0"/>
              <a:t> &lt; 25%</a:t>
            </a:r>
          </a:p>
          <a:p>
            <a:pPr lvl="1" eaLnBrk="1" hangingPunct="1">
              <a:buNone/>
            </a:pPr>
            <a:endParaRPr lang="it-IT" sz="2595" dirty="0" smtClean="0"/>
          </a:p>
          <a:p>
            <a:pPr eaLnBrk="1" hangingPunct="1">
              <a:buFontTx/>
              <a:buNone/>
            </a:pPr>
            <a:endParaRPr lang="it-IT" sz="2400" dirty="0">
              <a:latin typeface="Comic Sans MS" pitchFamily="-65"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Salame</a:t>
            </a:r>
            <a:endParaRPr lang="it-IT" b="1" dirty="0"/>
          </a:p>
        </p:txBody>
      </p:sp>
      <p:sp>
        <p:nvSpPr>
          <p:cNvPr id="3" name="Segnaposto contenuto 2"/>
          <p:cNvSpPr>
            <a:spLocks noGrp="1"/>
          </p:cNvSpPr>
          <p:nvPr>
            <p:ph idx="1"/>
          </p:nvPr>
        </p:nvSpPr>
        <p:spPr>
          <a:xfrm>
            <a:off x="1211658" y="1600200"/>
            <a:ext cx="7475142" cy="4525963"/>
          </a:xfrm>
        </p:spPr>
        <p:txBody>
          <a:bodyPr/>
          <a:lstStyle/>
          <a:p>
            <a:pPr>
              <a:buNone/>
            </a:pPr>
            <a:r>
              <a:rPr lang="it-IT" dirty="0" smtClean="0"/>
              <a:t>    Per salame si intende il prodotto della fermentazione lattica di impasti di carne</a:t>
            </a:r>
          </a:p>
          <a:p>
            <a:pPr>
              <a:buNone/>
            </a:pPr>
            <a:r>
              <a:rPr lang="it-IT" dirty="0" smtClean="0"/>
              <a:t>    e grasso, precedentemente tritati e uniti</a:t>
            </a:r>
          </a:p>
          <a:p>
            <a:pPr>
              <a:buNone/>
            </a:pPr>
            <a:r>
              <a:rPr lang="it-IT" dirty="0" smtClean="0"/>
              <a:t>    a sale, spezie e additivi in percentuali</a:t>
            </a:r>
          </a:p>
          <a:p>
            <a:pPr>
              <a:buNone/>
            </a:pPr>
            <a:r>
              <a:rPr lang="it-IT" dirty="0" smtClean="0"/>
              <a:t>    variabili, insaccati in budelli naturali o</a:t>
            </a:r>
          </a:p>
          <a:p>
            <a:pPr>
              <a:buNone/>
            </a:pPr>
            <a:r>
              <a:rPr lang="it-IT" dirty="0" smtClean="0"/>
              <a:t>    sintetici consumati solamente a seguito</a:t>
            </a:r>
          </a:p>
          <a:p>
            <a:pPr>
              <a:buNone/>
            </a:pPr>
            <a:r>
              <a:rPr lang="it-IT" dirty="0" smtClean="0"/>
              <a:t>    della stagionatura.</a:t>
            </a:r>
          </a:p>
          <a:p>
            <a:pPr>
              <a:buNone/>
            </a:pPr>
            <a:endParaRPr lang="it-IT"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4000" u="sng" dirty="0" smtClean="0"/>
              <a:t>Gazzetta Ufficiale  (4-10-2005, n. 231):</a:t>
            </a:r>
            <a:r>
              <a:rPr lang="it-IT" dirty="0" smtClean="0"/>
              <a:t/>
            </a:r>
            <a:br>
              <a:rPr lang="it-IT" dirty="0" smtClean="0"/>
            </a:br>
            <a:endParaRPr lang="it-IT" dirty="0"/>
          </a:p>
        </p:txBody>
      </p:sp>
      <p:sp>
        <p:nvSpPr>
          <p:cNvPr id="3" name="Segnaposto contenuto 2"/>
          <p:cNvSpPr>
            <a:spLocks noGrp="1"/>
          </p:cNvSpPr>
          <p:nvPr>
            <p:ph idx="1"/>
          </p:nvPr>
        </p:nvSpPr>
        <p:spPr>
          <a:xfrm>
            <a:off x="457200" y="1417638"/>
            <a:ext cx="8229600" cy="4749046"/>
          </a:xfrm>
        </p:spPr>
        <p:txBody>
          <a:bodyPr>
            <a:normAutofit fontScale="62500" lnSpcReduction="20000"/>
          </a:bodyPr>
          <a:lstStyle/>
          <a:p>
            <a:pPr>
              <a:buNone/>
            </a:pPr>
            <a:r>
              <a:rPr lang="it-IT" sz="4000" u="sng" dirty="0" smtClean="0"/>
              <a:t>Art</a:t>
            </a:r>
            <a:r>
              <a:rPr lang="it-IT" sz="4000" u="sng" dirty="0"/>
              <a:t>. 17</a:t>
            </a:r>
            <a:r>
              <a:rPr lang="it-IT" sz="4000" dirty="0"/>
              <a:t>. </a:t>
            </a:r>
            <a:r>
              <a:rPr lang="it-IT" sz="4000" i="1" dirty="0"/>
              <a:t>Ingredienti</a:t>
            </a:r>
            <a:endParaRPr lang="it-IT" sz="4000" dirty="0"/>
          </a:p>
          <a:p>
            <a:pPr>
              <a:buNone/>
            </a:pPr>
            <a:r>
              <a:rPr lang="it-IT" sz="4000" dirty="0"/>
              <a:t>1.Nella preparazione del salame è consentito impiegare vino, pepe, aglio, piante aromatiche, zucchero, destrosio, fruttosio, lattosio, latte magro in polvere, proteine del latte, colture microbiche di avviamento alla fermentazione, spezie,  aromi, additivi consentiti ad eccezione dei coloranti.</a:t>
            </a:r>
            <a:r>
              <a:rPr lang="it-IT" sz="4000" dirty="0" smtClean="0"/>
              <a:t> </a:t>
            </a:r>
          </a:p>
          <a:p>
            <a:pPr>
              <a:buNone/>
            </a:pPr>
            <a:endParaRPr lang="it-IT" sz="4000" u="sng" dirty="0" smtClean="0"/>
          </a:p>
          <a:p>
            <a:pPr>
              <a:buNone/>
            </a:pPr>
            <a:r>
              <a:rPr lang="it-IT" sz="4000" u="sng" dirty="0" smtClean="0"/>
              <a:t>Art</a:t>
            </a:r>
            <a:r>
              <a:rPr lang="it-IT" sz="4000" u="sng" dirty="0"/>
              <a:t>.19</a:t>
            </a:r>
            <a:r>
              <a:rPr lang="it-IT" sz="4000" dirty="0"/>
              <a:t> </a:t>
            </a:r>
            <a:r>
              <a:rPr lang="it-IT" sz="4000" i="1" dirty="0" smtClean="0"/>
              <a:t>Caratteristiche</a:t>
            </a:r>
            <a:endParaRPr lang="it-IT" sz="4000" dirty="0" smtClean="0"/>
          </a:p>
          <a:p>
            <a:pPr>
              <a:buNone/>
            </a:pPr>
            <a:r>
              <a:rPr lang="it-IT" sz="4000" dirty="0" smtClean="0"/>
              <a:t>1</a:t>
            </a:r>
            <a:r>
              <a:rPr lang="it-IT" sz="4000" dirty="0"/>
              <a:t>.Il salame presenta una carica microbica </a:t>
            </a:r>
            <a:r>
              <a:rPr lang="it-IT" sz="4000" dirty="0" err="1"/>
              <a:t>mesofila</a:t>
            </a:r>
            <a:r>
              <a:rPr lang="it-IT" sz="4000" dirty="0"/>
              <a:t> superiore a </a:t>
            </a:r>
            <a:r>
              <a:rPr lang="it-IT" sz="4000" dirty="0" err="1"/>
              <a:t>1</a:t>
            </a:r>
            <a:r>
              <a:rPr lang="it-IT" sz="4000" dirty="0"/>
              <a:t> </a:t>
            </a:r>
            <a:r>
              <a:rPr lang="it-IT" sz="4000" dirty="0" err="1"/>
              <a:t>x</a:t>
            </a:r>
            <a:r>
              <a:rPr lang="it-IT" sz="4000" dirty="0"/>
              <a:t> </a:t>
            </a:r>
            <a:r>
              <a:rPr lang="it-IT" sz="4000" dirty="0" smtClean="0"/>
              <a:t>10</a:t>
            </a:r>
            <a:r>
              <a:rPr lang="it-IT" sz="4000" baseline="30000" dirty="0" smtClean="0"/>
              <a:t>7 </a:t>
            </a:r>
            <a:r>
              <a:rPr lang="it-IT" sz="4000" dirty="0" smtClean="0"/>
              <a:t>unità </a:t>
            </a:r>
            <a:r>
              <a:rPr lang="it-IT" sz="4000" dirty="0"/>
              <a:t>formanti colonia/grammo con prevalenza di </a:t>
            </a:r>
            <a:r>
              <a:rPr lang="it-IT" sz="4000" dirty="0" err="1" smtClean="0"/>
              <a:t>lattobacillaceae</a:t>
            </a:r>
            <a:r>
              <a:rPr lang="it-IT" sz="4000" dirty="0" smtClean="0"/>
              <a:t> </a:t>
            </a:r>
            <a:r>
              <a:rPr lang="it-IT" sz="4000" dirty="0"/>
              <a:t>e </a:t>
            </a:r>
            <a:r>
              <a:rPr lang="it-IT" sz="4000" dirty="0" err="1" smtClean="0"/>
              <a:t>coccaceae</a:t>
            </a:r>
            <a:r>
              <a:rPr lang="it-IT" sz="4000" dirty="0"/>
              <a:t>.</a:t>
            </a:r>
            <a:endParaRPr lang="it-IT" sz="4000" dirty="0" smtClean="0"/>
          </a:p>
          <a:p>
            <a:pPr>
              <a:buNone/>
            </a:pPr>
            <a:r>
              <a:rPr lang="it-IT" sz="4000" dirty="0" smtClean="0"/>
              <a:t>2</a:t>
            </a:r>
            <a:r>
              <a:rPr lang="it-IT" sz="4000" dirty="0"/>
              <a:t>.In commercio il salame presenta un pH superiore o uguale a 4.9</a:t>
            </a:r>
            <a:r>
              <a:rPr lang="it-IT" sz="4000" dirty="0" smtClean="0"/>
              <a:t> </a:t>
            </a:r>
          </a:p>
          <a:p>
            <a:endParaRPr lang="it-IT"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t>Tecnologia di produzione dei salami</a:t>
            </a:r>
            <a:endParaRPr lang="it-IT" b="1" dirty="0"/>
          </a:p>
        </p:txBody>
      </p:sp>
      <p:sp>
        <p:nvSpPr>
          <p:cNvPr id="3" name="Segnaposto contenuto 2"/>
          <p:cNvSpPr>
            <a:spLocks noGrp="1"/>
          </p:cNvSpPr>
          <p:nvPr>
            <p:ph idx="1"/>
          </p:nvPr>
        </p:nvSpPr>
        <p:spPr/>
        <p:txBody>
          <a:bodyPr/>
          <a:lstStyle/>
          <a:p>
            <a:pPr>
              <a:buNone/>
            </a:pPr>
            <a:r>
              <a:rPr lang="it-IT" b="1" dirty="0" smtClean="0"/>
              <a:t>Preparazione </a:t>
            </a:r>
            <a:r>
              <a:rPr lang="it-IT" b="1" dirty="0"/>
              <a:t>della materia prima, tritatura e </a:t>
            </a:r>
            <a:r>
              <a:rPr lang="it-IT" b="1" dirty="0" smtClean="0"/>
              <a:t>miscelazione</a:t>
            </a:r>
          </a:p>
          <a:p>
            <a:pPr>
              <a:buNone/>
            </a:pPr>
            <a:r>
              <a:rPr lang="it-IT" i="1" dirty="0" smtClean="0"/>
              <a:t>Mondatura</a:t>
            </a:r>
            <a:r>
              <a:rPr lang="it-IT" dirty="0" smtClean="0"/>
              <a:t> </a:t>
            </a:r>
            <a:r>
              <a:rPr lang="it-IT" dirty="0"/>
              <a:t>dalle parti connettivali di maggiori dimensioni (tendini, aponeurosi,grossi vasi sanguigni) e dalle parti di grasso </a:t>
            </a:r>
            <a:r>
              <a:rPr lang="it-IT" dirty="0" smtClean="0"/>
              <a:t>molle</a:t>
            </a:r>
          </a:p>
          <a:p>
            <a:pPr>
              <a:buNone/>
            </a:pPr>
            <a:r>
              <a:rPr lang="it-IT" dirty="0" smtClean="0"/>
              <a:t>La </a:t>
            </a:r>
            <a:r>
              <a:rPr lang="it-IT" dirty="0"/>
              <a:t>carne sosta in cella frigorifera a -1°/+1°C  e il grasso scotennato viene conservato a -5°</a:t>
            </a:r>
            <a:r>
              <a:rPr lang="it-IT" dirty="0" smtClean="0"/>
              <a:t>  </a:t>
            </a:r>
            <a:endParaRPr lang="it-IT"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5294923"/>
            <a:ext cx="8229600" cy="831240"/>
          </a:xfrm>
        </p:spPr>
        <p:txBody>
          <a:bodyPr/>
          <a:lstStyle/>
          <a:p>
            <a:pPr algn="ctr">
              <a:buNone/>
            </a:pPr>
            <a:r>
              <a:rPr lang="it-IT" dirty="0" smtClean="0"/>
              <a:t> Pesatura delle carni</a:t>
            </a:r>
            <a:endParaRPr lang="it-IT" dirty="0"/>
          </a:p>
        </p:txBody>
      </p:sp>
      <p:pic>
        <p:nvPicPr>
          <p:cNvPr id="4" name="Immagine 3" descr="WP_000664.jpg"/>
          <p:cNvPicPr/>
          <p:nvPr/>
        </p:nvPicPr>
        <p:blipFill>
          <a:blip r:embed="rId2" cstate="print"/>
          <a:srcRect l="4214" t="19740" r="4039" b="1518"/>
          <a:stretch>
            <a:fillRect/>
          </a:stretch>
        </p:blipFill>
        <p:spPr>
          <a:xfrm>
            <a:off x="2385185" y="587253"/>
            <a:ext cx="4469978" cy="470767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230864"/>
            <a:ext cx="8229600" cy="4525963"/>
          </a:xfrm>
        </p:spPr>
        <p:txBody>
          <a:bodyPr/>
          <a:lstStyle/>
          <a:p>
            <a:endParaRPr lang="it-IT" dirty="0" smtClean="0"/>
          </a:p>
          <a:p>
            <a:endParaRPr lang="it-IT" dirty="0" smtClean="0"/>
          </a:p>
          <a:p>
            <a:endParaRPr lang="it-IT" dirty="0" smtClean="0"/>
          </a:p>
          <a:p>
            <a:endParaRPr lang="it-IT" dirty="0" smtClean="0"/>
          </a:p>
          <a:p>
            <a:endParaRPr lang="it-IT" dirty="0" smtClean="0"/>
          </a:p>
          <a:p>
            <a:pPr>
              <a:buNone/>
            </a:pPr>
            <a:r>
              <a:rPr lang="it-IT" dirty="0" smtClean="0"/>
              <a:t>            Mondatura e preparazione delle carni </a:t>
            </a:r>
          </a:p>
          <a:p>
            <a:pPr>
              <a:buNone/>
            </a:pPr>
            <a:endParaRPr lang="it-IT" dirty="0"/>
          </a:p>
        </p:txBody>
      </p:sp>
      <p:pic>
        <p:nvPicPr>
          <p:cNvPr id="4" name="Immagine 3" descr="WP_000670.jpg"/>
          <p:cNvPicPr/>
          <p:nvPr/>
        </p:nvPicPr>
        <p:blipFill>
          <a:blip r:embed="rId2" cstate="print"/>
          <a:stretch>
            <a:fillRect/>
          </a:stretch>
        </p:blipFill>
        <p:spPr>
          <a:xfrm>
            <a:off x="1827180" y="605691"/>
            <a:ext cx="5714673" cy="429241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t>Composizione della carne</a:t>
            </a:r>
            <a:endParaRPr lang="it-IT" b="1" dirty="0"/>
          </a:p>
        </p:txBody>
      </p:sp>
      <p:pic>
        <p:nvPicPr>
          <p:cNvPr id="4" name="Segnaposto contenuto 3" descr="Schermata 2015-05-16 alle 13.20.15.png"/>
          <p:cNvPicPr>
            <a:picLocks noGrp="1" noChangeAspect="1"/>
          </p:cNvPicPr>
          <p:nvPr>
            <p:ph idx="1"/>
          </p:nvPr>
        </p:nvPicPr>
        <p:blipFill>
          <a:blip r:embed="rId3"/>
          <a:srcRect t="-1192" b="-1192"/>
          <a:stretch>
            <a:fillRect/>
          </a:stretch>
        </p:blipFill>
        <p:spPr>
          <a:xfrm>
            <a:off x="309045" y="1417638"/>
            <a:ext cx="8561554" cy="504973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WP_000673.jpg"/>
          <p:cNvPicPr>
            <a:picLocks noGrp="1"/>
          </p:cNvPicPr>
          <p:nvPr>
            <p:ph idx="1"/>
          </p:nvPr>
        </p:nvPicPr>
        <p:blipFill>
          <a:blip r:embed="rId2" cstate="print"/>
          <a:srcRect l="-18187" r="-18187"/>
          <a:stretch>
            <a:fillRect/>
          </a:stretch>
        </p:blipFill>
        <p:spPr>
          <a:xfrm>
            <a:off x="457200" y="542702"/>
            <a:ext cx="8229600" cy="4525963"/>
          </a:xfrm>
          <a:prstGeom prst="rect">
            <a:avLst/>
          </a:prstGeom>
          <a:ln>
            <a:noFill/>
          </a:ln>
          <a:effectLst>
            <a:softEdge rad="112500"/>
          </a:effectLst>
        </p:spPr>
      </p:pic>
      <p:sp>
        <p:nvSpPr>
          <p:cNvPr id="5" name="CasellaDiTesto 4"/>
          <p:cNvSpPr txBox="1"/>
          <p:nvPr/>
        </p:nvSpPr>
        <p:spPr>
          <a:xfrm>
            <a:off x="957385" y="5185287"/>
            <a:ext cx="7729415" cy="1384995"/>
          </a:xfrm>
          <a:prstGeom prst="rect">
            <a:avLst/>
          </a:prstGeom>
          <a:noFill/>
        </p:spPr>
        <p:txBody>
          <a:bodyPr wrap="square" rtlCol="0">
            <a:spAutoFit/>
          </a:bodyPr>
          <a:lstStyle/>
          <a:p>
            <a:r>
              <a:rPr lang="it-IT" sz="2800" dirty="0" smtClean="0"/>
              <a:t>Miscelazione: aggiunta degli ingredienti non carnei (la concia ovvero </a:t>
            </a:r>
            <a:r>
              <a:rPr lang="it-IT" sz="2800" dirty="0"/>
              <a:t>sale, spezie, starter microbici, antiossidanti e </a:t>
            </a:r>
            <a:r>
              <a:rPr lang="it-IT" sz="2800" dirty="0" smtClean="0"/>
              <a:t>conservanti)</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229600" cy="5257800"/>
          </a:xfrm>
        </p:spPr>
        <p:txBody>
          <a:bodyPr>
            <a:normAutofit fontScale="92500" lnSpcReduction="10000"/>
          </a:bodyPr>
          <a:lstStyle/>
          <a:p>
            <a:endParaRPr lang="it-IT" dirty="0" smtClean="0"/>
          </a:p>
          <a:p>
            <a:endParaRPr lang="it-IT" dirty="0" smtClean="0"/>
          </a:p>
          <a:p>
            <a:endParaRPr lang="it-IT" dirty="0" smtClean="0"/>
          </a:p>
          <a:p>
            <a:endParaRPr lang="it-IT" dirty="0" smtClean="0"/>
          </a:p>
          <a:p>
            <a:endParaRPr lang="it-IT" dirty="0" smtClean="0"/>
          </a:p>
          <a:p>
            <a:endParaRPr lang="it-IT" dirty="0"/>
          </a:p>
          <a:p>
            <a:pPr>
              <a:buNone/>
            </a:pPr>
            <a:r>
              <a:rPr lang="it-IT" dirty="0" smtClean="0"/>
              <a:t>Tritacarne: calibro variabile a seconda della grana richiesta.</a:t>
            </a:r>
          </a:p>
          <a:p>
            <a:pPr>
              <a:buNone/>
            </a:pPr>
            <a:r>
              <a:rPr lang="it-IT" dirty="0" smtClean="0"/>
              <a:t>Il grasso può essere aggiunto sottoforma di lardelli o macinato insieme alla carne magra</a:t>
            </a:r>
            <a:endParaRPr lang="it-IT" dirty="0"/>
          </a:p>
        </p:txBody>
      </p:sp>
      <p:pic>
        <p:nvPicPr>
          <p:cNvPr id="4" name="Immagine 3" descr="WP_000677.jpg"/>
          <p:cNvPicPr/>
          <p:nvPr/>
        </p:nvPicPr>
        <p:blipFill>
          <a:blip r:embed="rId3" cstate="print"/>
          <a:stretch>
            <a:fillRect/>
          </a:stretch>
        </p:blipFill>
        <p:spPr>
          <a:xfrm>
            <a:off x="2827637" y="293083"/>
            <a:ext cx="3737301" cy="433558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229600" cy="5257800"/>
          </a:xfrm>
        </p:spPr>
        <p:txBody>
          <a:bodyPr>
            <a:normAutofit lnSpcReduction="10000"/>
          </a:bodyPr>
          <a:lstStyle/>
          <a:p>
            <a:pPr>
              <a:buNone/>
            </a:pPr>
            <a:endParaRPr lang="it-IT" dirty="0" smtClean="0"/>
          </a:p>
          <a:p>
            <a:pPr>
              <a:buNone/>
            </a:pPr>
            <a:endParaRPr lang="it-IT" dirty="0" smtClean="0"/>
          </a:p>
          <a:p>
            <a:pPr>
              <a:buNone/>
            </a:pPr>
            <a:endParaRPr lang="it-IT" dirty="0" smtClean="0"/>
          </a:p>
          <a:p>
            <a:pPr>
              <a:buNone/>
            </a:pPr>
            <a:endParaRPr lang="it-IT" dirty="0" smtClean="0"/>
          </a:p>
          <a:p>
            <a:pPr>
              <a:buNone/>
            </a:pPr>
            <a:endParaRPr lang="it-IT" dirty="0" smtClean="0"/>
          </a:p>
          <a:p>
            <a:pPr>
              <a:buNone/>
            </a:pPr>
            <a:endParaRPr lang="it-IT" dirty="0" smtClean="0"/>
          </a:p>
          <a:p>
            <a:pPr>
              <a:buNone/>
            </a:pPr>
            <a:endParaRPr lang="it-IT" dirty="0" smtClean="0"/>
          </a:p>
          <a:p>
            <a:pPr>
              <a:buNone/>
            </a:pPr>
            <a:endParaRPr lang="it-IT" dirty="0" smtClean="0"/>
          </a:p>
          <a:p>
            <a:pPr>
              <a:buNone/>
            </a:pPr>
            <a:r>
              <a:rPr lang="it-IT" dirty="0" smtClean="0"/>
              <a:t>                         Tritacarne e impastatrice</a:t>
            </a:r>
            <a:endParaRPr lang="it-IT" dirty="0"/>
          </a:p>
        </p:txBody>
      </p:sp>
      <p:pic>
        <p:nvPicPr>
          <p:cNvPr id="4" name="Immagine 3" descr="WP_000674.jpg"/>
          <p:cNvPicPr/>
          <p:nvPr/>
        </p:nvPicPr>
        <p:blipFill>
          <a:blip r:embed="rId2" cstate="print"/>
          <a:srcRect b="4680"/>
          <a:stretch>
            <a:fillRect/>
          </a:stretch>
        </p:blipFill>
        <p:spPr>
          <a:xfrm>
            <a:off x="2786909" y="375781"/>
            <a:ext cx="4107132" cy="528841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WP_000681.jpg"/>
          <p:cNvPicPr>
            <a:picLocks noGrp="1"/>
          </p:cNvPicPr>
          <p:nvPr>
            <p:ph idx="1"/>
          </p:nvPr>
        </p:nvPicPr>
        <p:blipFill>
          <a:blip r:embed="rId2" cstate="print"/>
          <a:srcRect l="-18187" r="-18187"/>
          <a:stretch>
            <a:fillRect/>
          </a:stretch>
        </p:blipFill>
        <p:spPr>
          <a:xfrm>
            <a:off x="3940081" y="562640"/>
            <a:ext cx="6044146" cy="3648104"/>
          </a:xfrm>
          <a:prstGeom prst="rect">
            <a:avLst/>
          </a:prstGeom>
          <a:ln>
            <a:noFill/>
          </a:ln>
          <a:effectLst>
            <a:softEdge rad="112500"/>
          </a:effectLst>
        </p:spPr>
      </p:pic>
      <p:sp>
        <p:nvSpPr>
          <p:cNvPr id="6" name="CasellaDiTesto 5"/>
          <p:cNvSpPr txBox="1"/>
          <p:nvPr/>
        </p:nvSpPr>
        <p:spPr>
          <a:xfrm>
            <a:off x="143066" y="227494"/>
            <a:ext cx="9000934" cy="7048082"/>
          </a:xfrm>
          <a:prstGeom prst="rect">
            <a:avLst/>
          </a:prstGeom>
          <a:noFill/>
        </p:spPr>
        <p:txBody>
          <a:bodyPr wrap="square" rtlCol="0">
            <a:spAutoFit/>
          </a:bodyPr>
          <a:lstStyle/>
          <a:p>
            <a:r>
              <a:rPr lang="it-IT" sz="3200" b="1" dirty="0" smtClean="0"/>
              <a:t>Insaccamento</a:t>
            </a:r>
          </a:p>
          <a:p>
            <a:endParaRPr lang="it-IT" sz="3200" b="1" dirty="0" smtClean="0"/>
          </a:p>
          <a:p>
            <a:r>
              <a:rPr lang="it-IT" sz="2400" dirty="0" smtClean="0"/>
              <a:t>Budello: rivestimento cilindrico</a:t>
            </a:r>
          </a:p>
          <a:p>
            <a:r>
              <a:rPr lang="it-IT" sz="2400" dirty="0" smtClean="0"/>
              <a:t> che permette la messa</a:t>
            </a:r>
          </a:p>
          <a:p>
            <a:r>
              <a:rPr lang="it-IT" sz="2400" dirty="0" smtClean="0"/>
              <a:t> in forma e la protezione </a:t>
            </a:r>
          </a:p>
          <a:p>
            <a:r>
              <a:rPr lang="it-IT" sz="2400" dirty="0" smtClean="0"/>
              <a:t>di alcuni prodotti cotti o </a:t>
            </a:r>
          </a:p>
          <a:p>
            <a:r>
              <a:rPr lang="it-IT" sz="2400" dirty="0" smtClean="0"/>
              <a:t>crudi od aventi una </a:t>
            </a:r>
          </a:p>
          <a:p>
            <a:r>
              <a:rPr lang="it-IT" sz="2400" dirty="0" smtClean="0"/>
              <a:t>maturazione/asciugatura</a:t>
            </a:r>
          </a:p>
          <a:p>
            <a:endParaRPr lang="it-IT" sz="1600" dirty="0" smtClean="0"/>
          </a:p>
          <a:p>
            <a:r>
              <a:rPr lang="it-IT" dirty="0" smtClean="0"/>
              <a:t> </a:t>
            </a:r>
            <a:r>
              <a:rPr lang="it-IT" sz="2400" dirty="0" smtClean="0"/>
              <a:t>Si hanno  budelli naturali -&gt; da parti dell’apparato digerente di buoi, maiali etc.  budelli artificiali -&gt; in fibre animali, da fibre di collagene budelli sintetici -&gt; da fibre cellulosiche o polimeri di sintesi </a:t>
            </a:r>
          </a:p>
          <a:p>
            <a:endParaRPr lang="it-IT" sz="2400" dirty="0" smtClean="0"/>
          </a:p>
          <a:p>
            <a:r>
              <a:rPr lang="it-IT" sz="2400" dirty="0" smtClean="0"/>
              <a:t>Fattori caratterizzanti: permeabilità all’acqua, elasticità, aderenza, facilità di stoccaggio ed utilizzo, regolarità calibro, possibilità di automatizzazione, possibilità di colorazione e/o stampa </a:t>
            </a:r>
          </a:p>
          <a:p>
            <a:r>
              <a:rPr lang="it-IT" dirty="0" smtClean="0"/>
              <a:t> </a:t>
            </a:r>
            <a:endParaRPr lang="it-IT" dirty="0"/>
          </a:p>
          <a:p>
            <a:endParaRPr lang="it-IT"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5-05-18 alle 01.19.54.png"/>
          <p:cNvPicPr>
            <a:picLocks noGrp="1" noChangeAspect="1"/>
          </p:cNvPicPr>
          <p:nvPr>
            <p:ph idx="1"/>
          </p:nvPr>
        </p:nvPicPr>
        <p:blipFill>
          <a:blip r:embed="rId2"/>
          <a:srcRect l="-58242" r="-58242"/>
          <a:stretch>
            <a:fillRect/>
          </a:stretch>
        </p:blipFill>
        <p:spPr>
          <a:xfrm>
            <a:off x="-1460244" y="213888"/>
            <a:ext cx="11977077" cy="6329362"/>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a:normAutofit fontScale="90000"/>
          </a:bodyPr>
          <a:lstStyle/>
          <a:p>
            <a:r>
              <a:rPr lang="it-IT"/>
              <a:t>Unione del concetto di HACCP e della cosiddetta tecnologia degli ostacoli</a:t>
            </a:r>
          </a:p>
        </p:txBody>
      </p:sp>
      <p:sp>
        <p:nvSpPr>
          <p:cNvPr id="8195" name="Rectangle 3"/>
          <p:cNvSpPr>
            <a:spLocks noGrp="1" noChangeArrowheads="1"/>
          </p:cNvSpPr>
          <p:nvPr>
            <p:ph type="body" idx="1"/>
          </p:nvPr>
        </p:nvSpPr>
        <p:spPr>
          <a:xfrm>
            <a:off x="457200" y="1814114"/>
            <a:ext cx="8229600" cy="4525963"/>
          </a:xfrm>
          <a:noFill/>
          <a:ln/>
        </p:spPr>
        <p:txBody>
          <a:bodyPr/>
          <a:lstStyle/>
          <a:p>
            <a:r>
              <a:rPr lang="it-IT" dirty="0"/>
              <a:t>I salami sono tra gli alimenti con elevata umidità che sono conservabili senza refrigerazione.</a:t>
            </a:r>
          </a:p>
          <a:p>
            <a:r>
              <a:rPr lang="it-IT" dirty="0"/>
              <a:t>Nella loro produzione, attraverso una sequenza di ostacoli, sono inibiti</a:t>
            </a:r>
            <a:r>
              <a:rPr lang="it-IT" dirty="0" smtClean="0"/>
              <a:t> i microrganismi agenti di tossinfezioni e quelli ed è selezionata la flora antagonista (LAB e micrococchi).</a:t>
            </a:r>
            <a:endParaRPr lang="it-IT"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17600" y="685800"/>
            <a:ext cx="6908800" cy="609600"/>
          </a:xfrm>
          <a:noFill/>
          <a:ln/>
        </p:spPr>
        <p:txBody>
          <a:bodyPr>
            <a:normAutofit fontScale="90000"/>
          </a:bodyPr>
          <a:lstStyle/>
          <a:p>
            <a:r>
              <a:rPr lang="it-IT"/>
              <a:t>Ostacoli nei salami</a:t>
            </a:r>
          </a:p>
        </p:txBody>
      </p:sp>
      <p:sp>
        <p:nvSpPr>
          <p:cNvPr id="10243" name="Rectangle 3"/>
          <p:cNvSpPr>
            <a:spLocks noGrp="1" noChangeArrowheads="1"/>
          </p:cNvSpPr>
          <p:nvPr>
            <p:ph type="body" idx="1"/>
          </p:nvPr>
        </p:nvSpPr>
        <p:spPr>
          <a:xfrm>
            <a:off x="1049867" y="3581400"/>
            <a:ext cx="6976533" cy="2590800"/>
          </a:xfrm>
          <a:noFill/>
          <a:ln/>
        </p:spPr>
        <p:txBody>
          <a:bodyPr/>
          <a:lstStyle/>
          <a:p>
            <a:pPr>
              <a:buFont typeface="Monotype Sorts" pitchFamily="-65" charset="2"/>
              <a:buNone/>
            </a:pPr>
            <a:r>
              <a:rPr lang="it-IT" sz="2800">
                <a:solidFill>
                  <a:srgbClr val="EB1417"/>
                </a:solidFill>
              </a:rPr>
              <a:t>1.</a:t>
            </a:r>
            <a:r>
              <a:rPr lang="it-IT" sz="2800"/>
              <a:t> Stadi iniziali: nitriti &amp; sale</a:t>
            </a:r>
            <a:endParaRPr lang="it-IT" sz="2800">
              <a:solidFill>
                <a:srgbClr val="EB1417"/>
              </a:solidFill>
            </a:endParaRPr>
          </a:p>
          <a:p>
            <a:pPr>
              <a:buFont typeface="Monotype Sorts" pitchFamily="-65" charset="2"/>
              <a:buNone/>
            </a:pPr>
            <a:r>
              <a:rPr lang="it-IT" sz="2800">
                <a:solidFill>
                  <a:srgbClr val="EB1417"/>
                </a:solidFill>
              </a:rPr>
              <a:t>2. </a:t>
            </a:r>
            <a:r>
              <a:rPr lang="it-IT" sz="2800"/>
              <a:t>&lt; RedOx</a:t>
            </a:r>
            <a:endParaRPr lang="it-IT" sz="2800">
              <a:solidFill>
                <a:srgbClr val="EB1417"/>
              </a:solidFill>
            </a:endParaRPr>
          </a:p>
          <a:p>
            <a:pPr>
              <a:buFont typeface="Monotype Sorts" pitchFamily="-65" charset="2"/>
              <a:buNone/>
            </a:pPr>
            <a:r>
              <a:rPr lang="it-IT" sz="2800">
                <a:solidFill>
                  <a:srgbClr val="EB1417"/>
                </a:solidFill>
              </a:rPr>
              <a:t>3. </a:t>
            </a:r>
            <a:r>
              <a:rPr lang="it-IT" sz="2800"/>
              <a:t>Flora antagonista</a:t>
            </a:r>
          </a:p>
          <a:p>
            <a:pPr>
              <a:buFont typeface="Monotype Sorts" pitchFamily="-65" charset="2"/>
              <a:buNone/>
            </a:pPr>
            <a:r>
              <a:rPr lang="it-IT" sz="2800">
                <a:solidFill>
                  <a:srgbClr val="EB1417"/>
                </a:solidFill>
              </a:rPr>
              <a:t>4. </a:t>
            </a:r>
            <a:r>
              <a:rPr lang="it-IT" sz="2800"/>
              <a:t>acidificazione</a:t>
            </a:r>
          </a:p>
          <a:p>
            <a:pPr>
              <a:buFont typeface="Monotype Sorts" pitchFamily="-65" charset="2"/>
              <a:buNone/>
            </a:pPr>
            <a:r>
              <a:rPr lang="it-IT" sz="2800">
                <a:solidFill>
                  <a:srgbClr val="EB1417"/>
                </a:solidFill>
              </a:rPr>
              <a:t>5. </a:t>
            </a:r>
            <a:r>
              <a:rPr lang="it-IT" sz="2800"/>
              <a:t>&lt; a</a:t>
            </a:r>
            <a:r>
              <a:rPr lang="it-IT" sz="2800" baseline="-25000"/>
              <a:t>w</a:t>
            </a:r>
          </a:p>
        </p:txBody>
      </p:sp>
      <p:pic>
        <p:nvPicPr>
          <p:cNvPr id="10244" name="Picture 4"/>
          <p:cNvPicPr>
            <a:picLocks noChangeArrowheads="1"/>
          </p:cNvPicPr>
          <p:nvPr/>
        </p:nvPicPr>
        <p:blipFill>
          <a:blip r:embed="rId2"/>
          <a:srcRect/>
          <a:stretch>
            <a:fillRect/>
          </a:stretch>
        </p:blipFill>
        <p:spPr bwMode="auto">
          <a:xfrm>
            <a:off x="1072445" y="1435100"/>
            <a:ext cx="6987822" cy="1993900"/>
          </a:xfrm>
          <a:prstGeom prst="rect">
            <a:avLst/>
          </a:prstGeom>
          <a:noFill/>
          <a:ln w="12700">
            <a:noFill/>
            <a:miter lim="800000"/>
            <a:headEnd/>
            <a:tailEnd/>
          </a:ln>
          <a:effectLst/>
        </p:spPr>
      </p:pic>
      <p:sp>
        <p:nvSpPr>
          <p:cNvPr id="10245" name="Rectangle 5"/>
          <p:cNvSpPr>
            <a:spLocks noChangeArrowheads="1"/>
          </p:cNvSpPr>
          <p:nvPr/>
        </p:nvSpPr>
        <p:spPr bwMode="auto">
          <a:xfrm>
            <a:off x="2405946" y="2820989"/>
            <a:ext cx="335844" cy="459100"/>
          </a:xfrm>
          <a:prstGeom prst="rect">
            <a:avLst/>
          </a:prstGeom>
          <a:noFill/>
          <a:ln w="12700">
            <a:noFill/>
            <a:miter lim="800000"/>
            <a:headEnd/>
            <a:tailEnd/>
          </a:ln>
          <a:effectLst/>
        </p:spPr>
        <p:txBody>
          <a:bodyPr lIns="90487" tIns="44450" rIns="90487" bIns="44450">
            <a:prstTxWarp prst="textNoShape">
              <a:avLst/>
            </a:prstTxWarp>
            <a:spAutoFit/>
          </a:bodyPr>
          <a:lstStyle/>
          <a:p>
            <a:pPr>
              <a:spcBef>
                <a:spcPct val="50000"/>
              </a:spcBef>
            </a:pPr>
            <a:r>
              <a:rPr lang="it-IT" sz="2400" b="1">
                <a:solidFill>
                  <a:srgbClr val="EB1417"/>
                </a:solidFill>
              </a:rPr>
              <a:t>1</a:t>
            </a:r>
          </a:p>
        </p:txBody>
      </p:sp>
      <p:sp>
        <p:nvSpPr>
          <p:cNvPr id="10246" name="Rectangle 6"/>
          <p:cNvSpPr>
            <a:spLocks noChangeArrowheads="1"/>
          </p:cNvSpPr>
          <p:nvPr/>
        </p:nvSpPr>
        <p:spPr bwMode="auto">
          <a:xfrm>
            <a:off x="3421946" y="2668589"/>
            <a:ext cx="335844" cy="459100"/>
          </a:xfrm>
          <a:prstGeom prst="rect">
            <a:avLst/>
          </a:prstGeom>
          <a:noFill/>
          <a:ln w="12700">
            <a:noFill/>
            <a:miter lim="800000"/>
            <a:headEnd/>
            <a:tailEnd/>
          </a:ln>
          <a:effectLst/>
        </p:spPr>
        <p:txBody>
          <a:bodyPr lIns="90487" tIns="44450" rIns="90487" bIns="44450">
            <a:prstTxWarp prst="textNoShape">
              <a:avLst/>
            </a:prstTxWarp>
            <a:spAutoFit/>
          </a:bodyPr>
          <a:lstStyle/>
          <a:p>
            <a:pPr>
              <a:spcBef>
                <a:spcPct val="50000"/>
              </a:spcBef>
            </a:pPr>
            <a:r>
              <a:rPr lang="it-IT" sz="2400" b="1">
                <a:solidFill>
                  <a:srgbClr val="EB1417"/>
                </a:solidFill>
              </a:rPr>
              <a:t>2</a:t>
            </a:r>
          </a:p>
        </p:txBody>
      </p:sp>
      <p:sp>
        <p:nvSpPr>
          <p:cNvPr id="10247" name="Rectangle 7"/>
          <p:cNvSpPr>
            <a:spLocks noChangeArrowheads="1"/>
          </p:cNvSpPr>
          <p:nvPr/>
        </p:nvSpPr>
        <p:spPr bwMode="auto">
          <a:xfrm>
            <a:off x="4302479" y="2439989"/>
            <a:ext cx="335844" cy="459100"/>
          </a:xfrm>
          <a:prstGeom prst="rect">
            <a:avLst/>
          </a:prstGeom>
          <a:noFill/>
          <a:ln w="12700">
            <a:noFill/>
            <a:miter lim="800000"/>
            <a:headEnd/>
            <a:tailEnd/>
          </a:ln>
          <a:effectLst/>
        </p:spPr>
        <p:txBody>
          <a:bodyPr lIns="90487" tIns="44450" rIns="90487" bIns="44450">
            <a:prstTxWarp prst="textNoShape">
              <a:avLst/>
            </a:prstTxWarp>
            <a:spAutoFit/>
          </a:bodyPr>
          <a:lstStyle/>
          <a:p>
            <a:pPr>
              <a:spcBef>
                <a:spcPct val="50000"/>
              </a:spcBef>
            </a:pPr>
            <a:r>
              <a:rPr lang="it-IT" sz="2400" b="1">
                <a:solidFill>
                  <a:srgbClr val="EB1417"/>
                </a:solidFill>
              </a:rPr>
              <a:t>3</a:t>
            </a:r>
          </a:p>
        </p:txBody>
      </p:sp>
      <p:sp>
        <p:nvSpPr>
          <p:cNvPr id="10248" name="Rectangle 8"/>
          <p:cNvSpPr>
            <a:spLocks noChangeArrowheads="1"/>
          </p:cNvSpPr>
          <p:nvPr/>
        </p:nvSpPr>
        <p:spPr bwMode="auto">
          <a:xfrm>
            <a:off x="5318479" y="2135189"/>
            <a:ext cx="335844" cy="459100"/>
          </a:xfrm>
          <a:prstGeom prst="rect">
            <a:avLst/>
          </a:prstGeom>
          <a:noFill/>
          <a:ln w="12700">
            <a:noFill/>
            <a:miter lim="800000"/>
            <a:headEnd/>
            <a:tailEnd/>
          </a:ln>
          <a:effectLst/>
        </p:spPr>
        <p:txBody>
          <a:bodyPr lIns="90487" tIns="44450" rIns="90487" bIns="44450">
            <a:prstTxWarp prst="textNoShape">
              <a:avLst/>
            </a:prstTxWarp>
            <a:spAutoFit/>
          </a:bodyPr>
          <a:lstStyle/>
          <a:p>
            <a:pPr>
              <a:spcBef>
                <a:spcPct val="50000"/>
              </a:spcBef>
            </a:pPr>
            <a:r>
              <a:rPr lang="it-IT" sz="2400" b="1">
                <a:solidFill>
                  <a:srgbClr val="EB1417"/>
                </a:solidFill>
              </a:rPr>
              <a:t>4</a:t>
            </a:r>
          </a:p>
        </p:txBody>
      </p:sp>
      <p:sp>
        <p:nvSpPr>
          <p:cNvPr id="10249" name="Rectangle 9"/>
          <p:cNvSpPr>
            <a:spLocks noChangeArrowheads="1"/>
          </p:cNvSpPr>
          <p:nvPr/>
        </p:nvSpPr>
        <p:spPr bwMode="auto">
          <a:xfrm>
            <a:off x="7011812" y="1830388"/>
            <a:ext cx="335844" cy="459100"/>
          </a:xfrm>
          <a:prstGeom prst="rect">
            <a:avLst/>
          </a:prstGeom>
          <a:noFill/>
          <a:ln w="12700">
            <a:noFill/>
            <a:miter lim="800000"/>
            <a:headEnd/>
            <a:tailEnd/>
          </a:ln>
          <a:effectLst/>
        </p:spPr>
        <p:txBody>
          <a:bodyPr lIns="90487" tIns="44450" rIns="90487" bIns="44450">
            <a:prstTxWarp prst="textNoShape">
              <a:avLst/>
            </a:prstTxWarp>
            <a:spAutoFit/>
          </a:bodyPr>
          <a:lstStyle/>
          <a:p>
            <a:pPr>
              <a:spcBef>
                <a:spcPct val="50000"/>
              </a:spcBef>
            </a:pPr>
            <a:r>
              <a:rPr lang="it-IT" sz="2400" b="1">
                <a:solidFill>
                  <a:srgbClr val="EB1417"/>
                </a:solidFill>
              </a:rPr>
              <a:t>5</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8219" y="196760"/>
            <a:ext cx="8229600" cy="5882411"/>
          </a:xfrm>
        </p:spPr>
        <p:txBody>
          <a:bodyPr>
            <a:normAutofit fontScale="77500" lnSpcReduction="20000"/>
          </a:bodyPr>
          <a:lstStyle/>
          <a:p>
            <a:r>
              <a:rPr lang="it-IT" dirty="0" smtClean="0">
                <a:solidFill>
                  <a:srgbClr val="FFFF00"/>
                </a:solidFill>
              </a:rPr>
              <a:t>Microrganismi utili</a:t>
            </a:r>
            <a:r>
              <a:rPr lang="it-IT" dirty="0" smtClean="0"/>
              <a:t>: sono utilizzati i batteri lattici </a:t>
            </a:r>
            <a:r>
              <a:rPr lang="it-IT" dirty="0" err="1" smtClean="0"/>
              <a:t>omofermentanti</a:t>
            </a:r>
            <a:r>
              <a:rPr lang="it-IT" dirty="0" smtClean="0"/>
              <a:t> </a:t>
            </a:r>
            <a:r>
              <a:rPr lang="it-IT" dirty="0" err="1" smtClean="0"/>
              <a:t>mesofili</a:t>
            </a:r>
            <a:r>
              <a:rPr lang="it-IT" dirty="0" smtClean="0"/>
              <a:t> del genere </a:t>
            </a:r>
            <a:r>
              <a:rPr lang="it-IT" i="1" dirty="0" err="1" smtClean="0"/>
              <a:t>Lactobacillus</a:t>
            </a:r>
            <a:r>
              <a:rPr lang="it-IT" i="1" dirty="0" smtClean="0"/>
              <a:t> (</a:t>
            </a:r>
            <a:r>
              <a:rPr lang="it-IT" i="1" dirty="0" err="1" smtClean="0"/>
              <a:t>Lactobacillus</a:t>
            </a:r>
            <a:r>
              <a:rPr lang="it-IT" i="1" dirty="0" smtClean="0"/>
              <a:t> </a:t>
            </a:r>
            <a:r>
              <a:rPr lang="it-IT" i="1" dirty="0" err="1" smtClean="0"/>
              <a:t>plantarum</a:t>
            </a:r>
            <a:r>
              <a:rPr lang="it-IT" i="1" dirty="0" smtClean="0"/>
              <a:t>, </a:t>
            </a:r>
            <a:r>
              <a:rPr lang="it-IT" i="1" dirty="0" err="1" smtClean="0"/>
              <a:t>Lactobacillus</a:t>
            </a:r>
            <a:r>
              <a:rPr lang="it-IT" i="1" dirty="0" smtClean="0"/>
              <a:t> </a:t>
            </a:r>
            <a:r>
              <a:rPr lang="it-IT" i="1" dirty="0" err="1" smtClean="0"/>
              <a:t>curvatus</a:t>
            </a:r>
            <a:r>
              <a:rPr lang="it-IT" i="1" dirty="0" smtClean="0"/>
              <a:t>, </a:t>
            </a:r>
            <a:r>
              <a:rPr lang="it-IT" i="1" dirty="0" err="1" smtClean="0"/>
              <a:t>Lactobacillus</a:t>
            </a:r>
            <a:r>
              <a:rPr lang="it-IT" i="1" dirty="0" smtClean="0"/>
              <a:t> </a:t>
            </a:r>
            <a:r>
              <a:rPr lang="it-IT" i="1" dirty="0" err="1" smtClean="0"/>
              <a:t>sakei</a:t>
            </a:r>
            <a:r>
              <a:rPr lang="it-IT" dirty="0" smtClean="0"/>
              <a:t>) e del genere </a:t>
            </a:r>
            <a:r>
              <a:rPr lang="it-IT" i="1" dirty="0" err="1" smtClean="0"/>
              <a:t>Pediococcus</a:t>
            </a:r>
            <a:r>
              <a:rPr lang="it-IT" i="1" dirty="0" smtClean="0"/>
              <a:t> (</a:t>
            </a:r>
            <a:r>
              <a:rPr lang="it-IT" i="1" dirty="0" err="1" smtClean="0"/>
              <a:t>Pediococcus</a:t>
            </a:r>
            <a:r>
              <a:rPr lang="it-IT" i="1" dirty="0" smtClean="0"/>
              <a:t> </a:t>
            </a:r>
            <a:r>
              <a:rPr lang="it-IT" i="1" dirty="0" err="1" smtClean="0"/>
              <a:t>acidilactici</a:t>
            </a:r>
            <a:r>
              <a:rPr lang="it-IT" i="1" dirty="0" smtClean="0"/>
              <a:t>, </a:t>
            </a:r>
            <a:r>
              <a:rPr lang="it-IT" i="1" dirty="0" err="1" smtClean="0"/>
              <a:t>Pediococcus</a:t>
            </a:r>
            <a:r>
              <a:rPr lang="it-IT" i="1" dirty="0" smtClean="0"/>
              <a:t> </a:t>
            </a:r>
            <a:r>
              <a:rPr lang="it-IT" i="1" dirty="0" err="1" smtClean="0"/>
              <a:t>pentosaceus</a:t>
            </a:r>
            <a:r>
              <a:rPr lang="it-IT" i="1" dirty="0" smtClean="0"/>
              <a:t>) </a:t>
            </a:r>
            <a:r>
              <a:rPr lang="it-IT" dirty="0" smtClean="0"/>
              <a:t>insieme a micrococcaceae del genere </a:t>
            </a:r>
            <a:r>
              <a:rPr lang="it-IT" i="1" dirty="0" smtClean="0"/>
              <a:t>Micrococcus </a:t>
            </a:r>
            <a:r>
              <a:rPr lang="it-IT" dirty="0" smtClean="0"/>
              <a:t>e</a:t>
            </a:r>
            <a:r>
              <a:rPr lang="it-IT" i="1" dirty="0" smtClean="0"/>
              <a:t> Staphylococcus</a:t>
            </a:r>
            <a:r>
              <a:rPr lang="it-IT" dirty="0" smtClean="0"/>
              <a:t> (specie non emolitiche come ad esempio </a:t>
            </a:r>
            <a:r>
              <a:rPr lang="it-IT" i="1" dirty="0" smtClean="0"/>
              <a:t>Staphylococcus xylosus e Staphylococcus carnosus</a:t>
            </a:r>
            <a:r>
              <a:rPr lang="it-IT" dirty="0" smtClean="0"/>
              <a:t>); questi costituiscono la flora predominante durante la fermentazione e spesso rimangono tali anche in maturazione; </a:t>
            </a:r>
          </a:p>
          <a:p>
            <a:endParaRPr lang="it-IT" dirty="0" smtClean="0"/>
          </a:p>
          <a:p>
            <a:endParaRPr lang="it-IT" dirty="0" smtClean="0"/>
          </a:p>
          <a:p>
            <a:endParaRPr lang="it-IT" dirty="0" smtClean="0"/>
          </a:p>
          <a:p>
            <a:endParaRPr lang="it-IT" dirty="0" smtClean="0"/>
          </a:p>
          <a:p>
            <a:r>
              <a:rPr lang="it-IT" dirty="0" smtClean="0">
                <a:solidFill>
                  <a:srgbClr val="FF0000"/>
                </a:solidFill>
              </a:rPr>
              <a:t>Microrganismi patogeni: </a:t>
            </a:r>
            <a:r>
              <a:rPr lang="it-IT" dirty="0" smtClean="0"/>
              <a:t>costituiti da </a:t>
            </a:r>
            <a:r>
              <a:rPr lang="it-IT" i="1" dirty="0" err="1" smtClean="0"/>
              <a:t>Staphylococcus</a:t>
            </a:r>
            <a:r>
              <a:rPr lang="it-IT" i="1" dirty="0" smtClean="0"/>
              <a:t> </a:t>
            </a:r>
            <a:r>
              <a:rPr lang="it-IT" i="1" dirty="0" err="1" smtClean="0"/>
              <a:t>aureus</a:t>
            </a:r>
            <a:r>
              <a:rPr lang="it-IT" i="1" dirty="0" smtClean="0"/>
              <a:t>, Listeria </a:t>
            </a:r>
            <a:r>
              <a:rPr lang="it-IT" i="1" dirty="0" err="1" smtClean="0"/>
              <a:t>monocytogenes</a:t>
            </a:r>
            <a:r>
              <a:rPr lang="it-IT" i="1" dirty="0" smtClean="0"/>
              <a:t>, </a:t>
            </a:r>
            <a:r>
              <a:rPr lang="it-IT" i="1" dirty="0" err="1" smtClean="0"/>
              <a:t>Yersinia</a:t>
            </a:r>
            <a:r>
              <a:rPr lang="it-IT" i="1" dirty="0" smtClean="0"/>
              <a:t> </a:t>
            </a:r>
            <a:r>
              <a:rPr lang="it-IT" i="1" dirty="0" err="1" smtClean="0"/>
              <a:t>enterocolitica</a:t>
            </a:r>
            <a:r>
              <a:rPr lang="it-IT" i="1" dirty="0" smtClean="0"/>
              <a:t>, </a:t>
            </a:r>
            <a:r>
              <a:rPr lang="it-IT" i="1" dirty="0" err="1" smtClean="0"/>
              <a:t>Clostridium</a:t>
            </a:r>
            <a:r>
              <a:rPr lang="it-IT" i="1" dirty="0" smtClean="0"/>
              <a:t> </a:t>
            </a:r>
            <a:r>
              <a:rPr lang="it-IT" i="1" dirty="0" err="1" smtClean="0"/>
              <a:t>botulinum</a:t>
            </a:r>
            <a:r>
              <a:rPr lang="it-IT" i="1" dirty="0" smtClean="0"/>
              <a:t> </a:t>
            </a:r>
            <a:r>
              <a:rPr lang="it-IT" dirty="0" smtClean="0"/>
              <a:t>e</a:t>
            </a:r>
            <a:r>
              <a:rPr lang="it-IT" i="1" dirty="0" smtClean="0"/>
              <a:t> </a:t>
            </a:r>
            <a:r>
              <a:rPr lang="it-IT" i="1" dirty="0" err="1" smtClean="0"/>
              <a:t>Clostridium</a:t>
            </a:r>
            <a:r>
              <a:rPr lang="it-IT" i="1" dirty="0" smtClean="0"/>
              <a:t> </a:t>
            </a:r>
            <a:r>
              <a:rPr lang="it-IT" i="1" dirty="0" err="1" smtClean="0"/>
              <a:t>perfrigens</a:t>
            </a:r>
            <a:r>
              <a:rPr lang="it-IT" i="1" dirty="0" smtClean="0"/>
              <a:t>. </a:t>
            </a:r>
          </a:p>
          <a:p>
            <a:endParaRPr lang="it-IT" dirty="0" smtClean="0"/>
          </a:p>
          <a:p>
            <a:endParaRPr lang="it-IT" dirty="0"/>
          </a:p>
        </p:txBody>
      </p:sp>
      <p:pic>
        <p:nvPicPr>
          <p:cNvPr id="4" name="Immagine 3" descr="logo-NoNit_def.eps"/>
          <p:cNvPicPr>
            <a:picLocks noChangeAspect="1"/>
          </p:cNvPicPr>
          <p:nvPr/>
        </p:nvPicPr>
        <p:blipFill>
          <a:blip r:embed="rId2"/>
          <a:stretch>
            <a:fillRect/>
          </a:stretch>
        </p:blipFill>
        <p:spPr>
          <a:xfrm>
            <a:off x="964619" y="3438167"/>
            <a:ext cx="4178881" cy="959138"/>
          </a:xfrm>
          <a:prstGeom prst="rect">
            <a:avLst/>
          </a:prstGeom>
        </p:spPr>
      </p:pic>
      <p:sp>
        <p:nvSpPr>
          <p:cNvPr id="5" name="CasellaDiTesto 4"/>
          <p:cNvSpPr txBox="1"/>
          <p:nvPr/>
        </p:nvSpPr>
        <p:spPr>
          <a:xfrm>
            <a:off x="5143500" y="3427640"/>
            <a:ext cx="4000500" cy="923330"/>
          </a:xfrm>
          <a:prstGeom prst="rect">
            <a:avLst/>
          </a:prstGeom>
          <a:noFill/>
        </p:spPr>
        <p:txBody>
          <a:bodyPr wrap="square" rtlCol="0">
            <a:spAutoFit/>
          </a:bodyPr>
          <a:lstStyle/>
          <a:p>
            <a:r>
              <a:rPr lang="it-IT" dirty="0" err="1" smtClean="0"/>
              <a:t>2</a:t>
            </a:r>
            <a:r>
              <a:rPr lang="it-IT" dirty="0" smtClean="0"/>
              <a:t> stipiti di </a:t>
            </a:r>
            <a:r>
              <a:rPr lang="it-IT" i="1" dirty="0" err="1" smtClean="0"/>
              <a:t>Lactococcus</a:t>
            </a:r>
            <a:r>
              <a:rPr lang="it-IT" i="1" dirty="0" smtClean="0"/>
              <a:t> </a:t>
            </a:r>
            <a:r>
              <a:rPr lang="it-IT" i="1" dirty="0" err="1" smtClean="0"/>
              <a:t>lactis</a:t>
            </a:r>
            <a:r>
              <a:rPr lang="it-IT" i="1" dirty="0" smtClean="0"/>
              <a:t> </a:t>
            </a:r>
            <a:r>
              <a:rPr lang="it-IT" i="1" dirty="0" err="1" smtClean="0"/>
              <a:t>subsp.lactis</a:t>
            </a:r>
            <a:endParaRPr lang="it-IT" dirty="0" smtClean="0"/>
          </a:p>
          <a:p>
            <a:r>
              <a:rPr lang="it-IT" i="1" dirty="0" err="1" smtClean="0"/>
              <a:t>Lactobacillus</a:t>
            </a:r>
            <a:r>
              <a:rPr lang="it-IT" i="1" dirty="0" smtClean="0"/>
              <a:t> casei</a:t>
            </a:r>
          </a:p>
          <a:p>
            <a:r>
              <a:rPr lang="it-IT" i="1" dirty="0" err="1" smtClean="0"/>
              <a:t>Enterococcus</a:t>
            </a:r>
            <a:r>
              <a:rPr lang="it-IT" i="1" dirty="0" smtClean="0"/>
              <a:t> </a:t>
            </a:r>
            <a:r>
              <a:rPr lang="it-IT" i="1" dirty="0" err="1" smtClean="0"/>
              <a:t>faecium</a:t>
            </a:r>
            <a:r>
              <a:rPr lang="it-IT" i="1" dirty="0" smtClean="0"/>
              <a:t>    </a:t>
            </a:r>
            <a:endParaRPr lang="it-IT" i="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69597" y="230886"/>
            <a:ext cx="8686800" cy="6627114"/>
          </a:xfrm>
        </p:spPr>
        <p:txBody>
          <a:bodyPr>
            <a:noAutofit/>
          </a:bodyPr>
          <a:lstStyle/>
          <a:p>
            <a:r>
              <a:rPr lang="it-IT" sz="2400" dirty="0" smtClean="0"/>
              <a:t>Dopo l’insacco -&gt; sviluppo dei batteri </a:t>
            </a:r>
            <a:r>
              <a:rPr lang="it-IT" sz="2400" u="sng" dirty="0" err="1" smtClean="0"/>
              <a:t>alotolleranti</a:t>
            </a:r>
            <a:r>
              <a:rPr lang="it-IT" sz="2400" dirty="0" smtClean="0"/>
              <a:t> presenti in maggior numero. </a:t>
            </a:r>
          </a:p>
          <a:p>
            <a:pPr>
              <a:buNone/>
            </a:pPr>
            <a:endParaRPr lang="it-IT" sz="2400" dirty="0" smtClean="0"/>
          </a:p>
          <a:p>
            <a:pPr>
              <a:buNone/>
            </a:pPr>
            <a:r>
              <a:rPr lang="it-IT" sz="2400" dirty="0" smtClean="0"/>
              <a:t>      I </a:t>
            </a:r>
            <a:r>
              <a:rPr lang="it-IT" sz="2400" u="sng" dirty="0" smtClean="0">
                <a:solidFill>
                  <a:srgbClr val="FFFF00"/>
                </a:solidFill>
              </a:rPr>
              <a:t>micrococch</a:t>
            </a:r>
            <a:r>
              <a:rPr lang="it-IT" sz="2400" dirty="0" smtClean="0"/>
              <a:t>i, aerobi obbligati sviluppano fino a che non si esaurisce l’ossigeno. Successivamente prendono il sopravvento gli stafilococchi, anaerobi facoltativi, che hanno un’attività che dura più a lungo</a:t>
            </a:r>
            <a:r>
              <a:rPr lang="it-IT" sz="2400" dirty="0" err="1" smtClean="0"/>
              <a:t> (Zambonel</a:t>
            </a:r>
            <a:r>
              <a:rPr lang="it-IT" sz="2400" dirty="0" smtClean="0"/>
              <a:t>l</a:t>
            </a:r>
            <a:r>
              <a:rPr lang="it-IT" sz="2400" dirty="0" err="1" smtClean="0"/>
              <a:t>i </a:t>
            </a:r>
            <a:r>
              <a:rPr lang="it-IT" sz="2400" dirty="0" smtClean="0"/>
              <a:t>et al., 2001). </a:t>
            </a:r>
          </a:p>
          <a:p>
            <a:endParaRPr lang="it-IT" sz="2400" dirty="0" smtClean="0"/>
          </a:p>
          <a:p>
            <a:r>
              <a:rPr lang="it-IT" sz="2400" dirty="0" smtClean="0"/>
              <a:t>I </a:t>
            </a:r>
            <a:r>
              <a:rPr lang="it-IT" sz="2400" dirty="0" smtClean="0">
                <a:solidFill>
                  <a:srgbClr val="FFFF00"/>
                </a:solidFill>
              </a:rPr>
              <a:t>batteri lattici </a:t>
            </a:r>
            <a:r>
              <a:rPr lang="it-IT" sz="2400" dirty="0" smtClean="0"/>
              <a:t>sviluppo tardivo rispetto a quello delle </a:t>
            </a:r>
            <a:r>
              <a:rPr lang="it-IT" sz="2400" dirty="0" err="1" smtClean="0"/>
              <a:t>micrococcaceae</a:t>
            </a:r>
            <a:r>
              <a:rPr lang="it-IT" sz="2400" dirty="0" smtClean="0"/>
              <a:t>. Quando essi iniziano a svilupparsi e, grazie all’azione acidificante e alla possibile produzione di molecole antimicrobiche, prendono il sopravvento e diventano dominanti già dopo 24 ore dall’impasto.</a:t>
            </a:r>
          </a:p>
          <a:p>
            <a:pPr>
              <a:buNone/>
            </a:pPr>
            <a:r>
              <a:rPr lang="it-IT" sz="2400" dirty="0" smtClean="0"/>
              <a:t>   </a:t>
            </a:r>
          </a:p>
          <a:p>
            <a:pPr>
              <a:buNone/>
            </a:pPr>
            <a:r>
              <a:rPr lang="it-IT" sz="2400" dirty="0" smtClean="0"/>
              <a:t>     Dopo 1-2 giorni, i batteri lattici sono la popolazione dominante fin quando sono presenti zuccheri disponibili nell’impasto. </a:t>
            </a:r>
          </a:p>
          <a:p>
            <a:endParaRPr lang="it-IT" sz="2400" dirty="0" smtClean="0"/>
          </a:p>
          <a:p>
            <a:r>
              <a:rPr lang="it-IT" sz="2400" dirty="0" smtClean="0"/>
              <a:t>Dal 2-3° giorno, sul budello comincia a manifestarsi anche lo sviluppo di muffe: queste sono in genere rappresentate da specie dal genere </a:t>
            </a:r>
            <a:r>
              <a:rPr lang="it-IT" sz="2400" dirty="0" err="1" smtClean="0"/>
              <a:t>Penicillium</a:t>
            </a:r>
            <a:r>
              <a:rPr lang="it-IT" sz="2400" dirty="0" smtClean="0"/>
              <a:t>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5-05-19 alle 00.11.17.png"/>
          <p:cNvPicPr>
            <a:picLocks noGrp="1" noChangeAspect="1"/>
          </p:cNvPicPr>
          <p:nvPr>
            <p:ph idx="1"/>
          </p:nvPr>
        </p:nvPicPr>
        <p:blipFill>
          <a:blip r:embed="rId3"/>
          <a:srcRect l="-13823" r="-13823"/>
          <a:stretch>
            <a:fillRect/>
          </a:stretch>
        </p:blipFill>
        <p:spPr>
          <a:xfrm>
            <a:off x="-110661" y="635000"/>
            <a:ext cx="9302546" cy="5116042"/>
          </a:xfrm>
        </p:spPr>
      </p:pic>
      <p:sp>
        <p:nvSpPr>
          <p:cNvPr id="3" name="CasellaDiTesto 2"/>
          <p:cNvSpPr txBox="1"/>
          <p:nvPr/>
        </p:nvSpPr>
        <p:spPr>
          <a:xfrm flipH="1">
            <a:off x="1130248" y="4323091"/>
            <a:ext cx="1104952" cy="52322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it-IT" sz="1400" b="1" dirty="0" smtClean="0">
                <a:solidFill>
                  <a:srgbClr val="000000"/>
                </a:solidFill>
              </a:rPr>
              <a:t>Sicurezza alimentare</a:t>
            </a:r>
            <a:endParaRPr lang="it-IT" sz="1400" b="1" dirty="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5-05-16 alle 13.21.24.png"/>
          <p:cNvPicPr>
            <a:picLocks noGrp="1" noChangeAspect="1"/>
          </p:cNvPicPr>
          <p:nvPr>
            <p:ph idx="1"/>
          </p:nvPr>
        </p:nvPicPr>
        <p:blipFill>
          <a:blip r:embed="rId2"/>
          <a:srcRect l="-21833" r="-21833"/>
          <a:stretch>
            <a:fillRect/>
          </a:stretch>
        </p:blipFill>
        <p:spPr>
          <a:xfrm>
            <a:off x="-852159" y="200539"/>
            <a:ext cx="10743887" cy="6333675"/>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17600" y="109643"/>
            <a:ext cx="6908800" cy="1143000"/>
          </a:xfrm>
          <a:noFill/>
          <a:ln/>
        </p:spPr>
        <p:txBody>
          <a:bodyPr/>
          <a:lstStyle/>
          <a:p>
            <a:r>
              <a:rPr lang="it-IT" b="1" dirty="0"/>
              <a:t>CCP</a:t>
            </a:r>
          </a:p>
        </p:txBody>
      </p:sp>
      <p:pic>
        <p:nvPicPr>
          <p:cNvPr id="11" name="Immagine 10" descr="Schermata 2015-05-18 alle 15.49.22.png"/>
          <p:cNvPicPr>
            <a:picLocks noChangeAspect="1"/>
          </p:cNvPicPr>
          <p:nvPr/>
        </p:nvPicPr>
        <p:blipFill>
          <a:blip r:embed="rId3"/>
          <a:stretch>
            <a:fillRect/>
          </a:stretch>
        </p:blipFill>
        <p:spPr>
          <a:xfrm>
            <a:off x="671521" y="1666385"/>
            <a:ext cx="8227453" cy="4947074"/>
          </a:xfrm>
          <a:prstGeom prst="rect">
            <a:avLst/>
          </a:prstGeom>
        </p:spPr>
      </p:pic>
      <p:sp>
        <p:nvSpPr>
          <p:cNvPr id="4" name="CasellaDiTesto 3"/>
          <p:cNvSpPr txBox="1"/>
          <p:nvPr/>
        </p:nvSpPr>
        <p:spPr>
          <a:xfrm>
            <a:off x="690197" y="4072989"/>
            <a:ext cx="1980402" cy="40011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dirty="0" smtClean="0">
                <a:solidFill>
                  <a:srgbClr val="000000"/>
                </a:solidFill>
              </a:rPr>
              <a:t>Stufatura</a:t>
            </a:r>
            <a:endParaRPr lang="it-IT" sz="2000" b="1" dirty="0">
              <a:solidFill>
                <a:srgbClr val="000000"/>
              </a:solidFill>
            </a:endParaRPr>
          </a:p>
        </p:txBody>
      </p:sp>
      <p:sp>
        <p:nvSpPr>
          <p:cNvPr id="5" name="CasellaDiTesto 4"/>
          <p:cNvSpPr txBox="1"/>
          <p:nvPr/>
        </p:nvSpPr>
        <p:spPr>
          <a:xfrm>
            <a:off x="671521" y="4606825"/>
            <a:ext cx="1980402" cy="40011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dirty="0" smtClean="0">
                <a:solidFill>
                  <a:srgbClr val="000000"/>
                </a:solidFill>
              </a:rPr>
              <a:t>Asciugatura</a:t>
            </a:r>
            <a:endParaRPr lang="it-IT" sz="2000" b="1" dirty="0">
              <a:solidFill>
                <a:srgbClr val="000000"/>
              </a:solidFill>
            </a:endParaRPr>
          </a:p>
        </p:txBody>
      </p:sp>
      <p:sp>
        <p:nvSpPr>
          <p:cNvPr id="6" name="CasellaDiTesto 5"/>
          <p:cNvSpPr txBox="1"/>
          <p:nvPr/>
        </p:nvSpPr>
        <p:spPr>
          <a:xfrm>
            <a:off x="690197" y="5103313"/>
            <a:ext cx="1980402" cy="40011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dirty="0" smtClean="0">
                <a:solidFill>
                  <a:srgbClr val="000000"/>
                </a:solidFill>
              </a:rPr>
              <a:t>Stagionatura</a:t>
            </a:r>
            <a:endParaRPr lang="it-IT" sz="2000" b="1" dirty="0">
              <a:solidFill>
                <a:srgbClr val="000000"/>
              </a:solidFill>
            </a:endParaRPr>
          </a:p>
        </p:txBody>
      </p:sp>
      <p:sp>
        <p:nvSpPr>
          <p:cNvPr id="7" name="CasellaDiTesto 6"/>
          <p:cNvSpPr txBox="1"/>
          <p:nvPr/>
        </p:nvSpPr>
        <p:spPr>
          <a:xfrm>
            <a:off x="674513" y="5591845"/>
            <a:ext cx="1980402" cy="40011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dirty="0" smtClean="0">
                <a:solidFill>
                  <a:srgbClr val="000000"/>
                </a:solidFill>
              </a:rPr>
              <a:t>Maturazione</a:t>
            </a:r>
            <a:endParaRPr lang="it-IT" sz="2000" b="1" dirty="0">
              <a:solidFill>
                <a:srgbClr val="000000"/>
              </a:solidFill>
            </a:endParaRPr>
          </a:p>
        </p:txBody>
      </p:sp>
      <p:sp>
        <p:nvSpPr>
          <p:cNvPr id="8" name="CasellaDiTesto 7"/>
          <p:cNvSpPr txBox="1"/>
          <p:nvPr/>
        </p:nvSpPr>
        <p:spPr>
          <a:xfrm>
            <a:off x="690197" y="6107007"/>
            <a:ext cx="1980402" cy="40011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dirty="0" smtClean="0">
                <a:solidFill>
                  <a:srgbClr val="000000"/>
                </a:solidFill>
              </a:rPr>
              <a:t>Conservazione</a:t>
            </a:r>
            <a:endParaRPr lang="it-IT" sz="2000" b="1" dirty="0">
              <a:solidFill>
                <a:srgbClr val="000000"/>
              </a:solidFill>
            </a:endParaRPr>
          </a:p>
        </p:txBody>
      </p:sp>
      <p:sp>
        <p:nvSpPr>
          <p:cNvPr id="9" name="CasellaDiTesto 8"/>
          <p:cNvSpPr txBox="1"/>
          <p:nvPr/>
        </p:nvSpPr>
        <p:spPr>
          <a:xfrm>
            <a:off x="690197" y="3286612"/>
            <a:ext cx="3791928" cy="707886"/>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dirty="0" smtClean="0">
                <a:solidFill>
                  <a:srgbClr val="000000"/>
                </a:solidFill>
              </a:rPr>
              <a:t>Aggiunta di colture starter e zuccheri</a:t>
            </a:r>
            <a:endParaRPr lang="it-IT" sz="2000" b="1" dirty="0">
              <a:solidFill>
                <a:srgbClr val="000000"/>
              </a:solidFill>
            </a:endParaRPr>
          </a:p>
        </p:txBody>
      </p:sp>
      <p:sp>
        <p:nvSpPr>
          <p:cNvPr id="10" name="CasellaDiTesto 9"/>
          <p:cNvSpPr txBox="1"/>
          <p:nvPr/>
        </p:nvSpPr>
        <p:spPr>
          <a:xfrm>
            <a:off x="674513" y="2633024"/>
            <a:ext cx="3807612" cy="40011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dirty="0" smtClean="0">
                <a:solidFill>
                  <a:srgbClr val="000000"/>
                </a:solidFill>
              </a:rPr>
              <a:t>Preparazione degli ingredienti</a:t>
            </a:r>
            <a:endParaRPr lang="it-IT" sz="2000" b="1" dirty="0">
              <a:solidFill>
                <a:srgbClr val="000000"/>
              </a:solidFill>
            </a:endParaRPr>
          </a:p>
        </p:txBody>
      </p:sp>
      <p:sp>
        <p:nvSpPr>
          <p:cNvPr id="12" name="CasellaDiTesto 11"/>
          <p:cNvSpPr txBox="1"/>
          <p:nvPr/>
        </p:nvSpPr>
        <p:spPr>
          <a:xfrm>
            <a:off x="708873" y="1808622"/>
            <a:ext cx="3807612" cy="40011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it-IT" sz="2000" b="1" dirty="0" smtClean="0">
                <a:solidFill>
                  <a:srgbClr val="000000"/>
                </a:solidFill>
              </a:rPr>
              <a:t>Ricezione delle materie prime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17600" y="0"/>
            <a:ext cx="6908800" cy="1143000"/>
          </a:xfrm>
        </p:spPr>
        <p:txBody>
          <a:bodyPr/>
          <a:lstStyle/>
          <a:p>
            <a:r>
              <a:rPr lang="it-IT" b="1" dirty="0">
                <a:solidFill>
                  <a:schemeClr val="tx1"/>
                </a:solidFill>
                <a:latin typeface="Calibri"/>
                <a:cs typeface="Calibri"/>
              </a:rPr>
              <a:t>Batteri dell’impasto</a:t>
            </a:r>
          </a:p>
        </p:txBody>
      </p:sp>
      <p:sp>
        <p:nvSpPr>
          <p:cNvPr id="12291" name="Rectangle 3"/>
          <p:cNvSpPr>
            <a:spLocks noGrp="1" noChangeArrowheads="1"/>
          </p:cNvSpPr>
          <p:nvPr>
            <p:ph type="body" idx="1"/>
          </p:nvPr>
        </p:nvSpPr>
        <p:spPr>
          <a:xfrm>
            <a:off x="346351" y="952400"/>
            <a:ext cx="8339628" cy="5411362"/>
          </a:xfrm>
        </p:spPr>
        <p:txBody>
          <a:bodyPr/>
          <a:lstStyle/>
          <a:p>
            <a:pPr>
              <a:buNone/>
            </a:pPr>
            <a:r>
              <a:rPr lang="it-IT" sz="1200" b="1" dirty="0">
                <a:effectLst/>
                <a:ea typeface="Times" pitchFamily="-65" charset="0"/>
                <a:cs typeface="Times" pitchFamily="-65" charset="0"/>
              </a:rPr>
              <a:t>	</a:t>
            </a:r>
            <a:r>
              <a:rPr lang="it-IT" sz="1200" b="1" dirty="0" smtClean="0">
                <a:effectLst/>
                <a:ea typeface="Times" pitchFamily="-65" charset="0"/>
                <a:cs typeface="Times" pitchFamily="-65" charset="0"/>
              </a:rPr>
              <a:t>	                                     18</a:t>
            </a:r>
            <a:r>
              <a:rPr lang="it-IT" sz="1200" b="1" dirty="0">
                <a:effectLst/>
                <a:ea typeface="Times" pitchFamily="-65" charset="0"/>
                <a:cs typeface="Times" pitchFamily="-65" charset="0"/>
              </a:rPr>
              <a:t>-</a:t>
            </a:r>
            <a:r>
              <a:rPr lang="it-IT" sz="1200" b="1" dirty="0" smtClean="0">
                <a:effectLst/>
                <a:ea typeface="Times" pitchFamily="-65" charset="0"/>
                <a:cs typeface="Times" pitchFamily="-65" charset="0"/>
              </a:rPr>
              <a:t>20°C       </a:t>
            </a:r>
            <a:r>
              <a:rPr lang="it-IT" sz="1200" b="1" dirty="0" err="1" smtClean="0">
                <a:effectLst/>
                <a:ea typeface="Times" pitchFamily="-65" charset="0"/>
                <a:cs typeface="Times" pitchFamily="-65" charset="0"/>
              </a:rPr>
              <a:t>aw</a:t>
            </a:r>
            <a:r>
              <a:rPr lang="it-IT" sz="1200" b="1" dirty="0" smtClean="0">
                <a:effectLst/>
                <a:ea typeface="Times" pitchFamily="-65" charset="0"/>
                <a:cs typeface="Times" pitchFamily="-65" charset="0"/>
              </a:rPr>
              <a:t> 0,96          pH </a:t>
            </a:r>
            <a:r>
              <a:rPr lang="it-IT" sz="1200" b="1" dirty="0">
                <a:effectLst/>
                <a:ea typeface="Times" pitchFamily="-65" charset="0"/>
                <a:cs typeface="Times" pitchFamily="-65" charset="0"/>
              </a:rPr>
              <a:t>= </a:t>
            </a:r>
            <a:r>
              <a:rPr lang="it-IT" sz="1200" b="1" dirty="0" smtClean="0">
                <a:effectLst/>
                <a:ea typeface="Times" pitchFamily="-65" charset="0"/>
                <a:cs typeface="Times" pitchFamily="-65" charset="0"/>
              </a:rPr>
              <a:t>5,3   assenza </a:t>
            </a:r>
            <a:r>
              <a:rPr lang="it-IT" sz="1200" b="1" dirty="0">
                <a:effectLst/>
                <a:ea typeface="Times" pitchFamily="-65" charset="0"/>
                <a:cs typeface="Times" pitchFamily="-65" charset="0"/>
              </a:rPr>
              <a:t>di </a:t>
            </a:r>
            <a:r>
              <a:rPr lang="it-IT" sz="1200" b="1" dirty="0" smtClean="0">
                <a:effectLst/>
                <a:ea typeface="Times" pitchFamily="-65" charset="0"/>
                <a:cs typeface="Times" pitchFamily="-65" charset="0"/>
              </a:rPr>
              <a:t>O</a:t>
            </a:r>
            <a:r>
              <a:rPr lang="it-IT" sz="1200" b="1" baseline="-25000" dirty="0" smtClean="0">
                <a:effectLst/>
                <a:ea typeface="Times" pitchFamily="-65" charset="0"/>
                <a:cs typeface="Times" pitchFamily="-65" charset="0"/>
              </a:rPr>
              <a:t>2          </a:t>
            </a:r>
            <a:r>
              <a:rPr lang="it-IT" sz="1200" b="1" dirty="0" smtClean="0">
                <a:effectLst/>
                <a:ea typeface="Times" pitchFamily="-65" charset="0"/>
                <a:cs typeface="Times" pitchFamily="-65" charset="0"/>
              </a:rPr>
              <a:t>nitriti</a:t>
            </a:r>
            <a:r>
              <a:rPr lang="it-IT" sz="1200" b="1" dirty="0">
                <a:effectLst/>
                <a:ea typeface="Times" pitchFamily="-65" charset="0"/>
                <a:cs typeface="Times" pitchFamily="-65" charset="0"/>
              </a:rPr>
              <a:t>	</a:t>
            </a:r>
          </a:p>
          <a:p>
            <a:r>
              <a:rPr lang="it-IT" sz="1600" b="1" i="1" dirty="0" err="1">
                <a:effectLst/>
                <a:latin typeface="Calibri"/>
                <a:ea typeface="Times" pitchFamily="-65" charset="0"/>
                <a:cs typeface="Calibri"/>
              </a:rPr>
              <a:t>Escherichia</a:t>
            </a:r>
            <a:r>
              <a:rPr lang="it-IT" sz="1600" b="1" i="1" dirty="0">
                <a:effectLst/>
                <a:latin typeface="Calibri"/>
                <a:ea typeface="Times" pitchFamily="-65" charset="0"/>
                <a:cs typeface="Calibri"/>
              </a:rPr>
              <a:t> coli		</a:t>
            </a:r>
            <a:r>
              <a:rPr lang="it-IT" sz="1600" b="1" dirty="0">
                <a:effectLst/>
                <a:latin typeface="Calibri"/>
                <a:ea typeface="Times" pitchFamily="-65" charset="0"/>
                <a:cs typeface="Calibri"/>
              </a:rPr>
              <a:t>+	-	+/-	+	+/-	</a:t>
            </a:r>
          </a:p>
          <a:p>
            <a:r>
              <a:rPr lang="it-IT" sz="1600" b="1" i="1" dirty="0" err="1">
                <a:effectLst/>
                <a:latin typeface="Calibri"/>
                <a:ea typeface="Times" pitchFamily="-65" charset="0"/>
                <a:cs typeface="Calibri"/>
              </a:rPr>
              <a:t>Serratia*</a:t>
            </a:r>
            <a:r>
              <a:rPr lang="it-IT" sz="1600" b="1" i="1" dirty="0">
                <a:effectLst/>
                <a:latin typeface="Calibri"/>
                <a:ea typeface="Times" pitchFamily="-65" charset="0"/>
                <a:cs typeface="Calibri"/>
              </a:rPr>
              <a:t>		</a:t>
            </a:r>
            <a:r>
              <a:rPr lang="it-IT" sz="1600" b="1" dirty="0">
                <a:effectLst/>
                <a:latin typeface="Calibri"/>
                <a:ea typeface="Times" pitchFamily="-65" charset="0"/>
                <a:cs typeface="Calibri"/>
              </a:rPr>
              <a:t>+	+	+/-	+	+/-	</a:t>
            </a:r>
          </a:p>
          <a:p>
            <a:r>
              <a:rPr lang="it-IT" sz="1600" b="1" dirty="0">
                <a:effectLst/>
                <a:latin typeface="Calibri"/>
                <a:ea typeface="Times" pitchFamily="-65" charset="0"/>
                <a:cs typeface="Calibri"/>
              </a:rPr>
              <a:t>altri enterobatteri</a:t>
            </a:r>
            <a:r>
              <a:rPr lang="it-IT" sz="1600" b="1" dirty="0" smtClean="0">
                <a:effectLst/>
                <a:latin typeface="Calibri"/>
                <a:ea typeface="Times" pitchFamily="-65" charset="0"/>
                <a:cs typeface="Calibri"/>
              </a:rPr>
              <a:t>	+</a:t>
            </a:r>
            <a:r>
              <a:rPr lang="it-IT" sz="1600" b="1" dirty="0">
                <a:effectLst/>
                <a:latin typeface="Calibri"/>
                <a:ea typeface="Times" pitchFamily="-65" charset="0"/>
                <a:cs typeface="Calibri"/>
              </a:rPr>
              <a:t>	-	+/-	+	+/-	</a:t>
            </a:r>
          </a:p>
          <a:p>
            <a:r>
              <a:rPr lang="it-IT" sz="1600" b="1" i="1" dirty="0" err="1">
                <a:effectLst/>
                <a:latin typeface="Calibri"/>
                <a:ea typeface="Times" pitchFamily="-65" charset="0"/>
                <a:cs typeface="Calibri"/>
              </a:rPr>
              <a:t>Vibrio*</a:t>
            </a:r>
            <a:r>
              <a:rPr lang="it-IT" sz="1600" b="1" i="1" dirty="0">
                <a:effectLst/>
                <a:latin typeface="Calibri"/>
                <a:ea typeface="Times" pitchFamily="-65" charset="0"/>
                <a:cs typeface="Calibri"/>
              </a:rPr>
              <a:t>	</a:t>
            </a:r>
            <a:r>
              <a:rPr lang="it-IT" sz="1600" b="1" i="1" dirty="0" smtClean="0">
                <a:effectLst/>
                <a:latin typeface="Calibri"/>
                <a:ea typeface="Times" pitchFamily="-65" charset="0"/>
                <a:cs typeface="Calibri"/>
              </a:rPr>
              <a:t>	</a:t>
            </a:r>
            <a:r>
              <a:rPr lang="it-IT" sz="1600" b="1" dirty="0" smtClean="0">
                <a:effectLst/>
                <a:latin typeface="Calibri"/>
                <a:ea typeface="Times" pitchFamily="-65" charset="0"/>
                <a:cs typeface="Calibri"/>
              </a:rPr>
              <a:t>+</a:t>
            </a:r>
            <a:r>
              <a:rPr lang="it-IT" sz="1600" b="1" dirty="0">
                <a:effectLst/>
                <a:latin typeface="Calibri"/>
                <a:ea typeface="Times" pitchFamily="-65" charset="0"/>
                <a:cs typeface="Calibri"/>
              </a:rPr>
              <a:t>	+	+/-	+	+/-	</a:t>
            </a:r>
          </a:p>
          <a:p>
            <a:r>
              <a:rPr lang="it-IT" sz="1600" b="1" i="1" dirty="0" err="1">
                <a:effectLst/>
                <a:latin typeface="Calibri"/>
                <a:ea typeface="Times" pitchFamily="-65" charset="0"/>
                <a:cs typeface="Calibri"/>
              </a:rPr>
              <a:t>Campylobacter</a:t>
            </a:r>
            <a:r>
              <a:rPr lang="it-IT" sz="1600" b="1" i="1" dirty="0">
                <a:effectLst/>
                <a:latin typeface="Calibri"/>
                <a:ea typeface="Times" pitchFamily="-65" charset="0"/>
                <a:cs typeface="Calibri"/>
              </a:rPr>
              <a:t>		</a:t>
            </a:r>
            <a:r>
              <a:rPr lang="it-IT" sz="1600" b="1" dirty="0">
                <a:effectLst/>
                <a:latin typeface="Calibri"/>
                <a:ea typeface="Times" pitchFamily="-65" charset="0"/>
                <a:cs typeface="Calibri"/>
              </a:rPr>
              <a:t>-	-	-	-	-	</a:t>
            </a:r>
          </a:p>
          <a:p>
            <a:r>
              <a:rPr lang="it-IT" sz="1600" b="1" i="1" dirty="0" err="1">
                <a:effectLst/>
                <a:latin typeface="Calibri"/>
                <a:ea typeface="Times" pitchFamily="-65" charset="0"/>
                <a:cs typeface="Calibri"/>
              </a:rPr>
              <a:t>Pseudomonas</a:t>
            </a:r>
            <a:r>
              <a:rPr lang="it-IT" sz="1600" b="1" i="1" dirty="0">
                <a:effectLst/>
                <a:latin typeface="Calibri"/>
                <a:ea typeface="Times" pitchFamily="-65" charset="0"/>
                <a:cs typeface="Calibri"/>
              </a:rPr>
              <a:t>		</a:t>
            </a:r>
            <a:r>
              <a:rPr lang="it-IT" sz="1600" b="1" dirty="0">
                <a:effectLst/>
                <a:latin typeface="Calibri"/>
                <a:ea typeface="Times" pitchFamily="-65" charset="0"/>
                <a:cs typeface="Calibri"/>
              </a:rPr>
              <a:t>+	-	+/-	-	+/-	</a:t>
            </a:r>
          </a:p>
          <a:p>
            <a:r>
              <a:rPr lang="it-IT" sz="1600" b="1" i="1" dirty="0" err="1">
                <a:effectLst/>
                <a:latin typeface="Calibri"/>
                <a:ea typeface="Times" pitchFamily="-65" charset="0"/>
                <a:cs typeface="Calibri"/>
              </a:rPr>
              <a:t>Micrococcus</a:t>
            </a:r>
            <a:r>
              <a:rPr lang="it-IT" sz="1600" b="1" i="1" dirty="0">
                <a:effectLst/>
                <a:latin typeface="Calibri"/>
                <a:ea typeface="Times" pitchFamily="-65" charset="0"/>
                <a:cs typeface="Calibri"/>
              </a:rPr>
              <a:t>		</a:t>
            </a:r>
            <a:r>
              <a:rPr lang="it-IT" sz="1600" b="1" dirty="0">
                <a:effectLst/>
                <a:latin typeface="Calibri"/>
                <a:ea typeface="Times" pitchFamily="-65" charset="0"/>
                <a:cs typeface="Calibri"/>
              </a:rPr>
              <a:t>+	+	+	-	+	</a:t>
            </a:r>
          </a:p>
          <a:p>
            <a:r>
              <a:rPr lang="it-IT" sz="1600" b="1" i="1" dirty="0" err="1">
                <a:effectLst/>
                <a:latin typeface="Calibri"/>
                <a:ea typeface="Times" pitchFamily="-65" charset="0"/>
                <a:cs typeface="Calibri"/>
              </a:rPr>
              <a:t>Staphylococcus</a:t>
            </a:r>
            <a:r>
              <a:rPr lang="it-IT" sz="1600" b="1" i="1" dirty="0">
                <a:effectLst/>
                <a:latin typeface="Calibri"/>
                <a:ea typeface="Times" pitchFamily="-65" charset="0"/>
                <a:cs typeface="Calibri"/>
              </a:rPr>
              <a:t>		</a:t>
            </a:r>
            <a:r>
              <a:rPr lang="it-IT" sz="1600" b="1" dirty="0">
                <a:effectLst/>
                <a:latin typeface="Calibri"/>
                <a:ea typeface="Times" pitchFamily="-65" charset="0"/>
                <a:cs typeface="Calibri"/>
              </a:rPr>
              <a:t>+	+	+	+	+	</a:t>
            </a:r>
          </a:p>
          <a:p>
            <a:r>
              <a:rPr lang="it-IT" sz="1600" b="1" dirty="0">
                <a:effectLst/>
                <a:latin typeface="Calibri"/>
                <a:ea typeface="Times" pitchFamily="-65" charset="0"/>
                <a:cs typeface="Calibri"/>
              </a:rPr>
              <a:t>Lattobacilli		+/-	+	+	+	+	</a:t>
            </a:r>
          </a:p>
          <a:p>
            <a:r>
              <a:rPr lang="it-IT" sz="1600" b="1" dirty="0">
                <a:effectLst/>
                <a:latin typeface="Calibri"/>
                <a:ea typeface="Times" pitchFamily="-65" charset="0"/>
                <a:cs typeface="Calibri"/>
              </a:rPr>
              <a:t>Enterococchi		+	+	+	+	+	</a:t>
            </a:r>
          </a:p>
          <a:p>
            <a:r>
              <a:rPr lang="it-IT" sz="1600" b="1" dirty="0" err="1">
                <a:effectLst/>
                <a:latin typeface="Calibri"/>
                <a:ea typeface="Times" pitchFamily="-65" charset="0"/>
                <a:cs typeface="Calibri"/>
              </a:rPr>
              <a:t>Pediococchi</a:t>
            </a:r>
            <a:r>
              <a:rPr lang="it-IT" sz="1600" b="1" dirty="0">
                <a:effectLst/>
                <a:latin typeface="Calibri"/>
                <a:ea typeface="Times" pitchFamily="-65" charset="0"/>
                <a:cs typeface="Calibri"/>
              </a:rPr>
              <a:t>		+/-	+	+	+	+	</a:t>
            </a:r>
          </a:p>
          <a:p>
            <a:r>
              <a:rPr lang="it-IT" sz="1600" b="1" dirty="0" err="1">
                <a:effectLst/>
                <a:latin typeface="Calibri"/>
                <a:ea typeface="Times" pitchFamily="-65" charset="0"/>
                <a:cs typeface="Calibri"/>
              </a:rPr>
              <a:t>Leuconostoc</a:t>
            </a:r>
            <a:r>
              <a:rPr lang="it-IT" sz="1600" b="1" dirty="0">
                <a:effectLst/>
                <a:latin typeface="Calibri"/>
                <a:ea typeface="Times" pitchFamily="-65" charset="0"/>
                <a:cs typeface="Calibri"/>
              </a:rPr>
              <a:t>		+	+	+	+	+	</a:t>
            </a:r>
          </a:p>
          <a:p>
            <a:r>
              <a:rPr lang="it-IT" sz="1600" b="1" i="1" dirty="0" err="1">
                <a:effectLst/>
                <a:latin typeface="Calibri"/>
                <a:ea typeface="Times" pitchFamily="-65" charset="0"/>
                <a:cs typeface="Calibri"/>
              </a:rPr>
              <a:t>Bacillus</a:t>
            </a:r>
            <a:r>
              <a:rPr lang="it-IT" sz="1600" b="1" i="1" dirty="0">
                <a:effectLst/>
                <a:latin typeface="Calibri"/>
                <a:ea typeface="Times" pitchFamily="-65" charset="0"/>
                <a:cs typeface="Calibri"/>
              </a:rPr>
              <a:t> </a:t>
            </a:r>
            <a:r>
              <a:rPr lang="it-IT" sz="1600" b="1" i="1" dirty="0" err="1">
                <a:effectLst/>
                <a:latin typeface="Calibri"/>
                <a:ea typeface="Times" pitchFamily="-65" charset="0"/>
                <a:cs typeface="Calibri"/>
              </a:rPr>
              <a:t>cereus</a:t>
            </a:r>
            <a:r>
              <a:rPr lang="it-IT" sz="1600" b="1" i="1" dirty="0">
                <a:effectLst/>
                <a:latin typeface="Calibri"/>
                <a:ea typeface="Times" pitchFamily="-65" charset="0"/>
                <a:cs typeface="Calibri"/>
              </a:rPr>
              <a:t>		</a:t>
            </a:r>
            <a:r>
              <a:rPr lang="it-IT" sz="1600" b="1" dirty="0">
                <a:effectLst/>
                <a:latin typeface="Calibri"/>
                <a:ea typeface="Times" pitchFamily="-65" charset="0"/>
                <a:cs typeface="Calibri"/>
              </a:rPr>
              <a:t>-	-	+	-	+/-	</a:t>
            </a:r>
          </a:p>
          <a:p>
            <a:r>
              <a:rPr lang="it-IT" sz="1600" b="1" i="1" dirty="0">
                <a:effectLst/>
                <a:latin typeface="Calibri"/>
                <a:ea typeface="Times" pitchFamily="-65" charset="0"/>
                <a:cs typeface="Calibri"/>
              </a:rPr>
              <a:t>Cl. </a:t>
            </a:r>
            <a:r>
              <a:rPr lang="it-IT" sz="1600" b="1" i="1" dirty="0" err="1">
                <a:effectLst/>
                <a:latin typeface="Calibri"/>
                <a:ea typeface="Times" pitchFamily="-65" charset="0"/>
                <a:cs typeface="Calibri"/>
              </a:rPr>
              <a:t>botulinum</a:t>
            </a:r>
            <a:r>
              <a:rPr lang="it-IT" sz="1600" b="1" i="1" dirty="0">
                <a:effectLst/>
                <a:latin typeface="Calibri"/>
                <a:ea typeface="Times" pitchFamily="-65" charset="0"/>
                <a:cs typeface="Calibri"/>
              </a:rPr>
              <a:t> &amp; </a:t>
            </a:r>
            <a:r>
              <a:rPr lang="it-IT" sz="1600" b="1" i="1" dirty="0" err="1">
                <a:effectLst/>
                <a:latin typeface="Calibri"/>
                <a:ea typeface="Times" pitchFamily="-65" charset="0"/>
                <a:cs typeface="Calibri"/>
              </a:rPr>
              <a:t>perfringens</a:t>
            </a:r>
            <a:r>
              <a:rPr lang="it-IT" sz="1600" b="1" i="1" dirty="0">
                <a:effectLst/>
                <a:latin typeface="Calibri"/>
                <a:ea typeface="Times" pitchFamily="-65" charset="0"/>
                <a:cs typeface="Calibri"/>
              </a:rPr>
              <a:t>	</a:t>
            </a:r>
            <a:r>
              <a:rPr lang="it-IT" sz="1600" b="1" dirty="0">
                <a:effectLst/>
                <a:latin typeface="Calibri"/>
                <a:ea typeface="Times" pitchFamily="-65" charset="0"/>
                <a:cs typeface="Calibri"/>
              </a:rPr>
              <a:t>+	+	+	+	-	</a:t>
            </a:r>
          </a:p>
          <a:p>
            <a:r>
              <a:rPr lang="it-IT" sz="1600" b="1" i="1" dirty="0" err="1" smtClean="0">
                <a:effectLst/>
                <a:latin typeface="Calibri"/>
                <a:ea typeface="Times" pitchFamily="-65" charset="0"/>
                <a:cs typeface="Calibri"/>
              </a:rPr>
              <a:t>Brochothrix</a:t>
            </a:r>
            <a:r>
              <a:rPr lang="it-IT" sz="1600" b="1" i="1" dirty="0" smtClean="0">
                <a:effectLst/>
                <a:latin typeface="Calibri"/>
                <a:ea typeface="Times" pitchFamily="-65" charset="0"/>
                <a:cs typeface="Calibri"/>
              </a:rPr>
              <a:t> </a:t>
            </a:r>
            <a:r>
              <a:rPr lang="it-IT" sz="1600" b="1" i="1" dirty="0" err="1">
                <a:effectLst/>
                <a:latin typeface="Calibri"/>
                <a:ea typeface="Times" pitchFamily="-65" charset="0"/>
                <a:cs typeface="Calibri"/>
              </a:rPr>
              <a:t>thermosphacta</a:t>
            </a:r>
            <a:r>
              <a:rPr lang="it-IT" sz="1600" b="1" i="1" dirty="0">
                <a:effectLst/>
                <a:latin typeface="Calibri"/>
                <a:ea typeface="Times" pitchFamily="-65" charset="0"/>
                <a:cs typeface="Calibri"/>
              </a:rPr>
              <a:t>	</a:t>
            </a:r>
            <a:r>
              <a:rPr lang="it-IT" sz="1600" b="1" dirty="0">
                <a:effectLst/>
                <a:latin typeface="Calibri"/>
                <a:ea typeface="Times" pitchFamily="-65" charset="0"/>
                <a:cs typeface="Calibri"/>
              </a:rPr>
              <a:t>+	+	+	+	-	</a:t>
            </a:r>
          </a:p>
          <a:p>
            <a:r>
              <a:rPr lang="it-IT" sz="1600" b="1" i="1" dirty="0">
                <a:effectLst/>
                <a:latin typeface="Calibri"/>
                <a:ea typeface="Times" pitchFamily="-65" charset="0"/>
                <a:cs typeface="Calibri"/>
              </a:rPr>
              <a:t>Listeria </a:t>
            </a:r>
            <a:r>
              <a:rPr lang="it-IT" sz="1600" b="1" i="1" dirty="0" err="1">
                <a:effectLst/>
                <a:latin typeface="Calibri"/>
                <a:ea typeface="Times" pitchFamily="-65" charset="0"/>
                <a:cs typeface="Calibri"/>
              </a:rPr>
              <a:t>monocytogenes*</a:t>
            </a:r>
            <a:r>
              <a:rPr lang="it-IT" sz="1600" b="1" i="1" dirty="0">
                <a:effectLst/>
                <a:latin typeface="Calibri"/>
                <a:ea typeface="Times" pitchFamily="-65" charset="0"/>
                <a:cs typeface="Calibri"/>
              </a:rPr>
              <a:t>	</a:t>
            </a:r>
            <a:r>
              <a:rPr lang="it-IT" sz="1600" b="1" dirty="0">
                <a:effectLst/>
                <a:latin typeface="Calibri"/>
                <a:ea typeface="Times" pitchFamily="-65" charset="0"/>
                <a:cs typeface="Calibri"/>
              </a:rPr>
              <a:t>+	+	+	+	+/-	</a:t>
            </a:r>
            <a:endParaRPr lang="it-IT" sz="1600" b="1" dirty="0">
              <a:latin typeface="Calibri"/>
              <a:cs typeface="Calibri"/>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a:srcRect/>
          <a:stretch>
            <a:fillRect/>
          </a:stretch>
        </p:blipFill>
        <p:spPr bwMode="auto">
          <a:xfrm>
            <a:off x="2679700" y="139700"/>
            <a:ext cx="3479800" cy="6497638"/>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5-05-18 alle 01.27.06.png"/>
          <p:cNvPicPr>
            <a:picLocks noChangeAspect="1"/>
          </p:cNvPicPr>
          <p:nvPr/>
        </p:nvPicPr>
        <p:blipFill>
          <a:blip r:embed="rId2"/>
          <a:stretch>
            <a:fillRect/>
          </a:stretch>
        </p:blipFill>
        <p:spPr>
          <a:xfrm>
            <a:off x="1663380" y="137872"/>
            <a:ext cx="6004270" cy="6583362"/>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a:p>
        </p:txBody>
      </p:sp>
      <p:pic>
        <p:nvPicPr>
          <p:cNvPr id="4" name="Immagine 3" descr="Schermata 2015-05-18 alle 01.27.16.png"/>
          <p:cNvPicPr>
            <a:picLocks noChangeAspect="1"/>
          </p:cNvPicPr>
          <p:nvPr/>
        </p:nvPicPr>
        <p:blipFill>
          <a:blip r:embed="rId2"/>
          <a:stretch>
            <a:fillRect/>
          </a:stretch>
        </p:blipFill>
        <p:spPr>
          <a:xfrm>
            <a:off x="183668" y="351684"/>
            <a:ext cx="8749629" cy="5933342"/>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chermata 2015-05-18 alle 01.27.25.png"/>
          <p:cNvPicPr>
            <a:picLocks noGrp="1" noChangeAspect="1"/>
          </p:cNvPicPr>
          <p:nvPr>
            <p:ph idx="1"/>
          </p:nvPr>
        </p:nvPicPr>
        <p:blipFill>
          <a:blip r:embed="rId2"/>
          <a:srcRect t="-6862" b="-6862"/>
          <a:stretch>
            <a:fillRect/>
          </a:stretch>
        </p:blipFill>
        <p:spPr>
          <a:xfrm>
            <a:off x="62715" y="992753"/>
            <a:ext cx="8989035" cy="4943623"/>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38100"/>
            <a:ext cx="7772400" cy="894087"/>
          </a:xfrm>
        </p:spPr>
        <p:txBody>
          <a:bodyPr/>
          <a:lstStyle/>
          <a:p>
            <a:r>
              <a:rPr lang="it-IT" b="1" dirty="0" smtClean="0"/>
              <a:t>Prosciutto Cotto</a:t>
            </a:r>
            <a:endParaRPr lang="it-IT" b="1" dirty="0"/>
          </a:p>
        </p:txBody>
      </p:sp>
      <p:sp>
        <p:nvSpPr>
          <p:cNvPr id="3" name="Segnaposto testo 2"/>
          <p:cNvSpPr>
            <a:spLocks noGrp="1"/>
          </p:cNvSpPr>
          <p:nvPr>
            <p:ph type="body" sz="half" idx="1"/>
          </p:nvPr>
        </p:nvSpPr>
        <p:spPr/>
        <p:txBody>
          <a:bodyPr/>
          <a:lstStyle/>
          <a:p>
            <a:endParaRPr lang="it-IT"/>
          </a:p>
        </p:txBody>
      </p:sp>
      <p:sp>
        <p:nvSpPr>
          <p:cNvPr id="4" name="Segnaposto contenuto 3"/>
          <p:cNvSpPr>
            <a:spLocks noGrp="1"/>
          </p:cNvSpPr>
          <p:nvPr>
            <p:ph sz="half" idx="2"/>
          </p:nvPr>
        </p:nvSpPr>
        <p:spPr/>
        <p:txBody>
          <a:bodyPr/>
          <a:lstStyle/>
          <a:p>
            <a:endParaRPr lang="it-IT"/>
          </a:p>
        </p:txBody>
      </p:sp>
      <p:pic>
        <p:nvPicPr>
          <p:cNvPr id="5" name="Picture 2" descr="C:\Users\Darkstar\Desktop\PROGETTO DI RICERCA\PIACENTI\diagrammadiflusso.png"/>
          <p:cNvPicPr>
            <a:picLocks noChangeAspect="1" noChangeArrowheads="1"/>
          </p:cNvPicPr>
          <p:nvPr/>
        </p:nvPicPr>
        <p:blipFill>
          <a:blip r:embed="rId2"/>
          <a:srcRect r="69266" b="67460"/>
          <a:stretch>
            <a:fillRect/>
          </a:stretch>
        </p:blipFill>
        <p:spPr bwMode="auto">
          <a:xfrm>
            <a:off x="685800" y="932187"/>
            <a:ext cx="8147792" cy="5456605"/>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sz="half" idx="1"/>
          </p:nvPr>
        </p:nvSpPr>
        <p:spPr/>
        <p:txBody>
          <a:bodyPr/>
          <a:lstStyle/>
          <a:p>
            <a:endParaRPr lang="it-IT"/>
          </a:p>
        </p:txBody>
      </p:sp>
      <p:sp>
        <p:nvSpPr>
          <p:cNvPr id="4" name="Segnaposto contenuto 3"/>
          <p:cNvSpPr>
            <a:spLocks noGrp="1"/>
          </p:cNvSpPr>
          <p:nvPr>
            <p:ph sz="half" idx="2"/>
          </p:nvPr>
        </p:nvSpPr>
        <p:spPr/>
        <p:txBody>
          <a:bodyPr/>
          <a:lstStyle/>
          <a:p>
            <a:endParaRPr lang="it-IT"/>
          </a:p>
        </p:txBody>
      </p:sp>
      <p:pic>
        <p:nvPicPr>
          <p:cNvPr id="5" name="Picture 2" descr="C:\Users\Darkstar\Desktop\PROGETTO DI RICERCA\PIACENTI\diagrammadiflusso.png"/>
          <p:cNvPicPr>
            <a:picLocks noChangeAspect="1" noChangeArrowheads="1"/>
          </p:cNvPicPr>
          <p:nvPr/>
        </p:nvPicPr>
        <p:blipFill>
          <a:blip r:embed="rId2"/>
          <a:srcRect t="31748" r="69266" b="27357"/>
          <a:stretch>
            <a:fillRect/>
          </a:stretch>
        </p:blipFill>
        <p:spPr bwMode="auto">
          <a:xfrm>
            <a:off x="452822" y="476893"/>
            <a:ext cx="8361814" cy="6035168"/>
          </a:xfrm>
          <a:prstGeom prst="rect">
            <a:avLst/>
          </a:prstGeom>
          <a:noFill/>
        </p:spPr>
      </p:pic>
      <p:sp>
        <p:nvSpPr>
          <p:cNvPr id="6" name="Anello 5"/>
          <p:cNvSpPr/>
          <p:nvPr/>
        </p:nvSpPr>
        <p:spPr>
          <a:xfrm>
            <a:off x="4834469" y="2525302"/>
            <a:ext cx="1529713" cy="1139994"/>
          </a:xfrm>
          <a:prstGeom prst="donut">
            <a:avLst>
              <a:gd name="adj" fmla="val 854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742462" y="207086"/>
            <a:ext cx="7837638" cy="2964913"/>
          </a:xfrm>
          <a:prstGeom prst="rect">
            <a:avLst/>
          </a:prstGeom>
        </p:spPr>
        <p:txBody>
          <a:bodyPr wrap="square">
            <a:spAutoFit/>
          </a:bodyPr>
          <a:lstStyle/>
          <a:p>
            <a:r>
              <a:rPr lang="it-IT" sz="4000" baseline="30000" dirty="0" err="1" smtClean="0"/>
              <a:t>•Siringatura</a:t>
            </a:r>
            <a:r>
              <a:rPr lang="it-IT" sz="4000" baseline="30000" dirty="0"/>
              <a:t>:</a:t>
            </a:r>
            <a:r>
              <a:rPr lang="it-IT" sz="4000" baseline="30000" dirty="0" smtClean="0"/>
              <a:t> </a:t>
            </a:r>
            <a:r>
              <a:rPr lang="it-IT" sz="4000" baseline="30000" dirty="0"/>
              <a:t>s</a:t>
            </a:r>
            <a:r>
              <a:rPr lang="it-IT" sz="4000" baseline="30000" dirty="0" smtClean="0"/>
              <a:t>alina </a:t>
            </a:r>
            <a:r>
              <a:rPr lang="it-IT" sz="4000" baseline="30000" dirty="0"/>
              <a:t>iniettata con aghi e costituita da acqua, sale, nitriti, nitrati, marsala, rhum, </a:t>
            </a:r>
            <a:r>
              <a:rPr lang="it-IT" sz="4000" baseline="30000" dirty="0" err="1"/>
              <a:t>ac.ascorbico</a:t>
            </a:r>
            <a:r>
              <a:rPr lang="it-IT" sz="4000" baseline="30000" dirty="0"/>
              <a:t> e fruttosio</a:t>
            </a:r>
            <a:r>
              <a:rPr lang="it-IT" sz="4000" baseline="30000" dirty="0" smtClean="0"/>
              <a:t>.</a:t>
            </a:r>
          </a:p>
          <a:p>
            <a:r>
              <a:rPr lang="it-IT" sz="4000" baseline="30000" dirty="0" err="1" smtClean="0"/>
              <a:t>•Zangolatura</a:t>
            </a:r>
            <a:r>
              <a:rPr lang="it-IT" sz="4000" baseline="30000" dirty="0"/>
              <a:t>:</a:t>
            </a:r>
            <a:r>
              <a:rPr lang="it-IT" sz="4000" baseline="30000" dirty="0" smtClean="0"/>
              <a:t> </a:t>
            </a:r>
            <a:r>
              <a:rPr lang="it-IT" sz="4000" baseline="30000" dirty="0"/>
              <a:t>m</a:t>
            </a:r>
            <a:r>
              <a:rPr lang="it-IT" sz="4000" baseline="30000" dirty="0" smtClean="0"/>
              <a:t>assaggio</a:t>
            </a:r>
            <a:r>
              <a:rPr lang="it-IT" sz="4000" baseline="30000" dirty="0"/>
              <a:t>, assorbimento salina ed estrazione proteica. Per circa 72 ore, alternando 20 minuti di lavoro con 80 minuti di pausa</a:t>
            </a:r>
            <a:r>
              <a:rPr lang="it-IT" sz="4000" baseline="30000" dirty="0" smtClean="0"/>
              <a:t>.</a:t>
            </a:r>
          </a:p>
          <a:p>
            <a:r>
              <a:rPr lang="it-IT" sz="4000" baseline="30000" dirty="0" smtClean="0"/>
              <a:t>.</a:t>
            </a:r>
            <a:endParaRPr lang="it-IT" sz="4000" dirty="0"/>
          </a:p>
        </p:txBody>
      </p:sp>
      <p:pic>
        <p:nvPicPr>
          <p:cNvPr id="3" name="Immagine 2"/>
          <p:cNvPicPr>
            <a:picLocks noChangeAspect="1"/>
          </p:cNvPicPr>
          <p:nvPr/>
        </p:nvPicPr>
        <p:blipFill>
          <a:blip r:embed="rId3"/>
          <a:stretch>
            <a:fillRect/>
          </a:stretch>
        </p:blipFill>
        <p:spPr>
          <a:xfrm>
            <a:off x="796511" y="2756035"/>
            <a:ext cx="4148538" cy="3111403"/>
          </a:xfrm>
          <a:prstGeom prst="rect">
            <a:avLst/>
          </a:prstGeom>
        </p:spPr>
      </p:pic>
      <p:pic>
        <p:nvPicPr>
          <p:cNvPr id="4" name="Immagine 3"/>
          <p:cNvPicPr>
            <a:picLocks noChangeAspect="1"/>
          </p:cNvPicPr>
          <p:nvPr/>
        </p:nvPicPr>
        <p:blipFill>
          <a:blip r:embed="rId4"/>
          <a:stretch>
            <a:fillRect/>
          </a:stretch>
        </p:blipFill>
        <p:spPr>
          <a:xfrm>
            <a:off x="4945050" y="2756035"/>
            <a:ext cx="4028116" cy="3111403"/>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276" y="0"/>
            <a:ext cx="8229600" cy="4525963"/>
          </a:xfrm>
        </p:spPr>
        <p:txBody>
          <a:bodyPr>
            <a:normAutofit lnSpcReduction="10000"/>
          </a:bodyPr>
          <a:lstStyle/>
          <a:p>
            <a:pPr>
              <a:buNone/>
            </a:pPr>
            <a:r>
              <a:rPr lang="it-IT" dirty="0" err="1"/>
              <a:t>•Pressatura</a:t>
            </a:r>
            <a:r>
              <a:rPr lang="it-IT" dirty="0"/>
              <a:t> </a:t>
            </a:r>
            <a:endParaRPr lang="it-IT" dirty="0" smtClean="0"/>
          </a:p>
          <a:p>
            <a:pPr>
              <a:buNone/>
            </a:pPr>
            <a:r>
              <a:rPr lang="it-IT" dirty="0" err="1"/>
              <a:t>•Cottura</a:t>
            </a:r>
            <a:r>
              <a:rPr lang="it-IT" dirty="0"/>
              <a:t>. In forni ad acqua, a doccia, ad aria o a vapore </a:t>
            </a:r>
            <a:r>
              <a:rPr lang="it-IT" dirty="0" smtClean="0"/>
              <a:t>statico. </a:t>
            </a:r>
            <a:r>
              <a:rPr lang="it-IT" dirty="0"/>
              <a:t>Temperatura a 70° </a:t>
            </a:r>
            <a:r>
              <a:rPr lang="it-IT" dirty="0" err="1"/>
              <a:t>C</a:t>
            </a:r>
            <a:r>
              <a:rPr lang="it-IT" dirty="0"/>
              <a:t> dell’ambiente riscaldante (68° </a:t>
            </a:r>
            <a:r>
              <a:rPr lang="it-IT" dirty="0" err="1"/>
              <a:t>C</a:t>
            </a:r>
            <a:r>
              <a:rPr lang="it-IT" dirty="0"/>
              <a:t> al cuore del prodotto) per 1-1,5 ore per Kg di prodotto. </a:t>
            </a:r>
            <a:endParaRPr lang="it-IT" dirty="0" smtClean="0"/>
          </a:p>
          <a:p>
            <a:pPr>
              <a:buNone/>
            </a:pPr>
            <a:r>
              <a:rPr lang="it-IT" dirty="0" err="1"/>
              <a:t>•</a:t>
            </a:r>
            <a:r>
              <a:rPr lang="it-IT" dirty="0" err="1" smtClean="0"/>
              <a:t>Ripressatura</a:t>
            </a:r>
            <a:endParaRPr lang="it-IT" dirty="0"/>
          </a:p>
          <a:p>
            <a:pPr>
              <a:buNone/>
            </a:pPr>
            <a:r>
              <a:rPr lang="it-IT" dirty="0" err="1" smtClean="0"/>
              <a:t>•</a:t>
            </a:r>
            <a:r>
              <a:rPr lang="it-IT" dirty="0" err="1"/>
              <a:t>Raffreddamento</a:t>
            </a:r>
            <a:r>
              <a:rPr lang="it-IT" dirty="0"/>
              <a:t>. Per 24 ore a 0° </a:t>
            </a:r>
            <a:r>
              <a:rPr lang="it-IT" dirty="0" err="1"/>
              <a:t>C</a:t>
            </a:r>
            <a:r>
              <a:rPr lang="it-IT" dirty="0"/>
              <a:t> fino a raggiungere i 2° C</a:t>
            </a:r>
            <a:r>
              <a:rPr lang="it-IT" dirty="0" smtClean="0"/>
              <a:t>.</a:t>
            </a:r>
          </a:p>
          <a:p>
            <a:pPr>
              <a:buNone/>
            </a:pPr>
            <a:r>
              <a:rPr lang="it-IT" dirty="0" smtClean="0"/>
              <a:t> </a:t>
            </a:r>
            <a:r>
              <a:rPr lang="it-IT" dirty="0" err="1"/>
              <a:t>•Toelettattura</a:t>
            </a:r>
            <a:r>
              <a:rPr lang="it-IT" dirty="0"/>
              <a:t> e confezionamento </a:t>
            </a:r>
            <a:endParaRPr lang="it-IT" dirty="0" smtClean="0"/>
          </a:p>
          <a:p>
            <a:endParaRPr lang="it-IT" dirty="0"/>
          </a:p>
        </p:txBody>
      </p:sp>
      <p:pic>
        <p:nvPicPr>
          <p:cNvPr id="4" name="Immagine 3"/>
          <p:cNvPicPr>
            <a:picLocks noChangeAspect="1"/>
          </p:cNvPicPr>
          <p:nvPr/>
        </p:nvPicPr>
        <p:blipFill>
          <a:blip r:embed="rId3"/>
          <a:stretch>
            <a:fillRect/>
          </a:stretch>
        </p:blipFill>
        <p:spPr>
          <a:xfrm>
            <a:off x="4718809" y="4525963"/>
            <a:ext cx="3762067" cy="219263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t>FROLLATURA  o </a:t>
            </a:r>
            <a:br>
              <a:rPr lang="it-IT" b="1" dirty="0" smtClean="0"/>
            </a:br>
            <a:r>
              <a:rPr lang="it-IT" b="1" dirty="0" smtClean="0"/>
              <a:t>Maturazione della carne</a:t>
            </a:r>
            <a:endParaRPr lang="it-IT" dirty="0"/>
          </a:p>
        </p:txBody>
      </p:sp>
      <p:sp>
        <p:nvSpPr>
          <p:cNvPr id="3" name="Segnaposto contenuto 2"/>
          <p:cNvSpPr>
            <a:spLocks noGrp="1"/>
          </p:cNvSpPr>
          <p:nvPr>
            <p:ph idx="1"/>
          </p:nvPr>
        </p:nvSpPr>
        <p:spPr>
          <a:xfrm>
            <a:off x="457200" y="1580438"/>
            <a:ext cx="8229600" cy="4525963"/>
          </a:xfrm>
        </p:spPr>
        <p:txBody>
          <a:bodyPr>
            <a:normAutofit lnSpcReduction="10000"/>
          </a:bodyPr>
          <a:lstStyle/>
          <a:p>
            <a:pPr algn="ctr">
              <a:buNone/>
            </a:pPr>
            <a:r>
              <a:rPr lang="it-IT" dirty="0" smtClean="0"/>
              <a:t>Processo </a:t>
            </a:r>
            <a:r>
              <a:rPr lang="it-IT" i="1" dirty="0" smtClean="0"/>
              <a:t>post </a:t>
            </a:r>
            <a:r>
              <a:rPr lang="it-IT" i="1" dirty="0" err="1" smtClean="0"/>
              <a:t>mortem</a:t>
            </a:r>
            <a:r>
              <a:rPr lang="it-IT" dirty="0" smtClean="0"/>
              <a:t> che conferisce al muscolo</a:t>
            </a:r>
          </a:p>
          <a:p>
            <a:pPr algn="ctr">
              <a:buNone/>
            </a:pPr>
            <a:r>
              <a:rPr lang="it-IT" dirty="0" smtClean="0"/>
              <a:t>scheletrico le caratteristiche che vengono</a:t>
            </a:r>
          </a:p>
          <a:p>
            <a:pPr algn="ctr">
              <a:buNone/>
            </a:pPr>
            <a:r>
              <a:rPr lang="it-IT" dirty="0" smtClean="0"/>
              <a:t>considerate tipiche della carne </a:t>
            </a:r>
          </a:p>
          <a:p>
            <a:pPr algn="ctr">
              <a:buNone/>
            </a:pPr>
            <a:endParaRPr lang="it-IT" dirty="0" smtClean="0"/>
          </a:p>
          <a:p>
            <a:pPr algn="ctr">
              <a:buNone/>
            </a:pPr>
            <a:r>
              <a:rPr lang="it-IT" dirty="0" smtClean="0"/>
              <a:t>Due meccanismi:</a:t>
            </a:r>
          </a:p>
          <a:p>
            <a:pPr marL="514350" indent="-514350" algn="ctr">
              <a:buFont typeface="+mj-lt"/>
              <a:buAutoNum type="arabicPeriod"/>
            </a:pPr>
            <a:r>
              <a:rPr lang="it-IT" dirty="0" smtClean="0"/>
              <a:t>enzimatici: </a:t>
            </a:r>
            <a:r>
              <a:rPr lang="it-IT" dirty="0" err="1" smtClean="0"/>
              <a:t>proteasi</a:t>
            </a:r>
            <a:r>
              <a:rPr lang="it-IT" dirty="0" smtClean="0"/>
              <a:t> che attaccano le proteine muscolari</a:t>
            </a:r>
          </a:p>
          <a:p>
            <a:pPr marL="514350" indent="-514350" algn="ctr">
              <a:buFont typeface="+mj-lt"/>
              <a:buAutoNum type="arabicPeriod"/>
            </a:pPr>
            <a:r>
              <a:rPr lang="it-IT" dirty="0" err="1" smtClean="0"/>
              <a:t>fisico-chimici</a:t>
            </a:r>
            <a:r>
              <a:rPr lang="it-IT" dirty="0" smtClean="0"/>
              <a:t>: abbassamento del pH</a:t>
            </a:r>
          </a:p>
          <a:p>
            <a:pPr>
              <a:buNone/>
            </a:pPr>
            <a:endParaRPr lang="it-IT"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err="1" smtClean="0"/>
              <a:t>Ropy</a:t>
            </a:r>
            <a:r>
              <a:rPr lang="it-IT" b="1" dirty="0" smtClean="0"/>
              <a:t> </a:t>
            </a:r>
            <a:r>
              <a:rPr lang="it-IT" b="1" dirty="0" err="1" smtClean="0"/>
              <a:t>slime</a:t>
            </a:r>
            <a:r>
              <a:rPr lang="it-IT" b="1" dirty="0" smtClean="0"/>
              <a:t> </a:t>
            </a:r>
            <a:r>
              <a:rPr lang="it-IT" b="1" dirty="0" err="1" smtClean="0"/>
              <a:t>bacteria</a:t>
            </a:r>
            <a:endParaRPr lang="it-IT" b="1" dirty="0"/>
          </a:p>
        </p:txBody>
      </p:sp>
      <p:pic>
        <p:nvPicPr>
          <p:cNvPr id="4" name="Segnaposto contenuto 4" descr="20131121_150442_resized.jpg"/>
          <p:cNvPicPr>
            <a:picLocks noChangeAspect="1"/>
          </p:cNvPicPr>
          <p:nvPr/>
        </p:nvPicPr>
        <p:blipFill>
          <a:blip r:embed="rId2"/>
          <a:srcRect r="23482" b="15212"/>
          <a:stretch>
            <a:fillRect/>
          </a:stretch>
        </p:blipFill>
        <p:spPr bwMode="auto">
          <a:xfrm>
            <a:off x="233082" y="1208461"/>
            <a:ext cx="4757271" cy="2938078"/>
          </a:xfrm>
          <a:prstGeom prst="rect">
            <a:avLst/>
          </a:prstGeom>
          <a:ln>
            <a:noFill/>
          </a:ln>
          <a:effectLst>
            <a:softEdge rad="112500"/>
          </a:effectLst>
        </p:spPr>
      </p:pic>
      <p:pic>
        <p:nvPicPr>
          <p:cNvPr id="5" name="Segnaposto contenuto 10" descr="slime 1.jpeg"/>
          <p:cNvPicPr>
            <a:picLocks noChangeAspect="1"/>
          </p:cNvPicPr>
          <p:nvPr/>
        </p:nvPicPr>
        <p:blipFill>
          <a:blip r:embed="rId3" cstate="print">
            <a:extLst/>
          </a:blip>
          <a:srcRect t="4935" b="4935"/>
          <a:stretch>
            <a:fillRect/>
          </a:stretch>
        </p:blipFill>
        <p:spPr bwMode="auto">
          <a:xfrm>
            <a:off x="4714845" y="3698304"/>
            <a:ext cx="4429155" cy="2938078"/>
          </a:xfrm>
          <a:prstGeom prst="rect">
            <a:avLst/>
          </a:prstGeom>
          <a:noFill/>
          <a:ln w="9525">
            <a:noFill/>
            <a:miter lim="800000"/>
            <a:headEnd/>
            <a:tailEnd/>
          </a:ln>
          <a:effectLst>
            <a:softEdge rad="112500"/>
          </a:effectLst>
        </p:spPr>
      </p:pic>
      <p:sp>
        <p:nvSpPr>
          <p:cNvPr id="7" name="CasellaDiTesto 6"/>
          <p:cNvSpPr txBox="1"/>
          <p:nvPr/>
        </p:nvSpPr>
        <p:spPr>
          <a:xfrm>
            <a:off x="4990353" y="1253287"/>
            <a:ext cx="4153646" cy="2954655"/>
          </a:xfrm>
          <a:prstGeom prst="rect">
            <a:avLst/>
          </a:prstGeom>
          <a:noFill/>
        </p:spPr>
        <p:txBody>
          <a:bodyPr wrap="square" rtlCol="0">
            <a:spAutoFit/>
          </a:bodyPr>
          <a:lstStyle/>
          <a:p>
            <a:r>
              <a:rPr lang="en-US" sz="2400" dirty="0" smtClean="0">
                <a:latin typeface="Calibri" pitchFamily="-111" charset="0"/>
              </a:rPr>
              <a:t>La </a:t>
            </a:r>
            <a:r>
              <a:rPr lang="en-US" sz="2400" dirty="0" err="1" smtClean="0">
                <a:latin typeface="Calibri" pitchFamily="-111" charset="0"/>
              </a:rPr>
              <a:t>formazione</a:t>
            </a:r>
            <a:r>
              <a:rPr lang="en-US" sz="2400" dirty="0" smtClean="0">
                <a:latin typeface="Calibri" pitchFamily="-111" charset="0"/>
              </a:rPr>
              <a:t> </a:t>
            </a:r>
            <a:r>
              <a:rPr lang="en-US" sz="2400" dirty="0" err="1" smtClean="0">
                <a:latin typeface="Calibri" pitchFamily="-111" charset="0"/>
              </a:rPr>
              <a:t>di</a:t>
            </a:r>
            <a:r>
              <a:rPr lang="en-US" sz="2400" dirty="0" smtClean="0">
                <a:latin typeface="Calibri" pitchFamily="-111" charset="0"/>
              </a:rPr>
              <a:t> </a:t>
            </a:r>
            <a:r>
              <a:rPr lang="en-US" sz="2400" dirty="0" err="1" smtClean="0">
                <a:latin typeface="Calibri" pitchFamily="-111" charset="0"/>
              </a:rPr>
              <a:t>filamenti</a:t>
            </a:r>
            <a:r>
              <a:rPr lang="en-US" sz="2400" dirty="0" smtClean="0">
                <a:latin typeface="Calibri" pitchFamily="-111" charset="0"/>
              </a:rPr>
              <a:t> </a:t>
            </a:r>
            <a:r>
              <a:rPr lang="en-US" sz="2400" dirty="0" err="1" smtClean="0">
                <a:latin typeface="Calibri" pitchFamily="-111" charset="0"/>
              </a:rPr>
              <a:t>viscosi</a:t>
            </a:r>
            <a:r>
              <a:rPr lang="en-US" sz="2400" dirty="0" smtClean="0">
                <a:latin typeface="Calibri" pitchFamily="-111" charset="0"/>
              </a:rPr>
              <a:t> </a:t>
            </a:r>
            <a:r>
              <a:rPr lang="en-US" sz="2400" dirty="0" err="1" smtClean="0">
                <a:latin typeface="Calibri" pitchFamily="-111" charset="0"/>
              </a:rPr>
              <a:t>sulla</a:t>
            </a:r>
            <a:r>
              <a:rPr lang="en-US" sz="2400" dirty="0" smtClean="0">
                <a:latin typeface="Calibri" pitchFamily="-111" charset="0"/>
              </a:rPr>
              <a:t> </a:t>
            </a:r>
            <a:r>
              <a:rPr lang="en-US" sz="2400" dirty="0" err="1" smtClean="0">
                <a:latin typeface="Calibri" pitchFamily="-111" charset="0"/>
              </a:rPr>
              <a:t>superficie</a:t>
            </a:r>
            <a:r>
              <a:rPr lang="en-US" sz="2400" dirty="0" smtClean="0">
                <a:latin typeface="Calibri" pitchFamily="-111" charset="0"/>
              </a:rPr>
              <a:t> </a:t>
            </a:r>
            <a:r>
              <a:rPr lang="en-US" sz="2400" dirty="0" err="1" smtClean="0">
                <a:latin typeface="Calibri" pitchFamily="-111" charset="0"/>
              </a:rPr>
              <a:t>dei</a:t>
            </a:r>
            <a:r>
              <a:rPr lang="en-US" sz="2400" dirty="0" smtClean="0">
                <a:latin typeface="Calibri" pitchFamily="-111" charset="0"/>
              </a:rPr>
              <a:t> </a:t>
            </a:r>
            <a:r>
              <a:rPr lang="en-US" sz="2400" dirty="0" err="1" smtClean="0">
                <a:latin typeface="Calibri" pitchFamily="-111" charset="0"/>
              </a:rPr>
              <a:t>prodotti</a:t>
            </a:r>
            <a:r>
              <a:rPr lang="en-US" sz="2400" dirty="0" smtClean="0">
                <a:latin typeface="Calibri" pitchFamily="-111" charset="0"/>
              </a:rPr>
              <a:t>, </a:t>
            </a:r>
            <a:r>
              <a:rPr lang="en-US" sz="2400" dirty="0" err="1" smtClean="0">
                <a:latin typeface="Calibri" pitchFamily="-111" charset="0"/>
              </a:rPr>
              <a:t>è</a:t>
            </a:r>
            <a:r>
              <a:rPr lang="en-US" sz="2400" dirty="0" smtClean="0">
                <a:latin typeface="Calibri" pitchFamily="-111" charset="0"/>
              </a:rPr>
              <a:t> </a:t>
            </a:r>
            <a:r>
              <a:rPr lang="en-US" sz="2400" dirty="0" err="1" smtClean="0">
                <a:latin typeface="Calibri" pitchFamily="-111" charset="0"/>
              </a:rPr>
              <a:t>dovuta</a:t>
            </a:r>
            <a:r>
              <a:rPr lang="en-US" sz="2400" dirty="0" smtClean="0">
                <a:latin typeface="Calibri" pitchFamily="-111" charset="0"/>
              </a:rPr>
              <a:t> </a:t>
            </a:r>
            <a:r>
              <a:rPr lang="en-US" sz="2400" dirty="0" err="1" smtClean="0">
                <a:latin typeface="Calibri" pitchFamily="-111" charset="0"/>
              </a:rPr>
              <a:t>alla</a:t>
            </a:r>
            <a:r>
              <a:rPr lang="en-US" sz="2400" dirty="0" smtClean="0">
                <a:latin typeface="Calibri" pitchFamily="-111" charset="0"/>
              </a:rPr>
              <a:t> </a:t>
            </a:r>
            <a:r>
              <a:rPr lang="en-US" sz="2400" dirty="0" err="1" smtClean="0">
                <a:latin typeface="Calibri" pitchFamily="-111" charset="0"/>
              </a:rPr>
              <a:t>secrezione</a:t>
            </a:r>
            <a:r>
              <a:rPr lang="en-US" sz="2400" dirty="0" smtClean="0">
                <a:latin typeface="Calibri" pitchFamily="-111" charset="0"/>
              </a:rPr>
              <a:t> </a:t>
            </a:r>
            <a:r>
              <a:rPr lang="en-US" sz="2400" dirty="0" err="1" smtClean="0">
                <a:latin typeface="Calibri" pitchFamily="-111" charset="0"/>
              </a:rPr>
              <a:t>di</a:t>
            </a:r>
            <a:r>
              <a:rPr lang="en-US" sz="2400" dirty="0" smtClean="0">
                <a:latin typeface="Calibri" pitchFamily="-111" charset="0"/>
              </a:rPr>
              <a:t> </a:t>
            </a:r>
            <a:r>
              <a:rPr lang="en-US" sz="2400" dirty="0" err="1" smtClean="0">
                <a:latin typeface="Calibri" pitchFamily="-111" charset="0"/>
              </a:rPr>
              <a:t>polisaccaridi</a:t>
            </a:r>
            <a:r>
              <a:rPr lang="en-US" sz="2400" dirty="0" smtClean="0">
                <a:latin typeface="Calibri" pitchFamily="-111" charset="0"/>
              </a:rPr>
              <a:t> </a:t>
            </a:r>
            <a:r>
              <a:rPr lang="en-US" sz="2400" dirty="0" err="1" smtClean="0">
                <a:latin typeface="Calibri" pitchFamily="-111" charset="0"/>
              </a:rPr>
              <a:t>esocellulari</a:t>
            </a:r>
            <a:r>
              <a:rPr lang="en-US" sz="2400" dirty="0" smtClean="0">
                <a:latin typeface="Calibri" pitchFamily="-111" charset="0"/>
              </a:rPr>
              <a:t> (EPS) a </a:t>
            </a:r>
            <a:r>
              <a:rPr lang="en-US" sz="2400" dirty="0" err="1" smtClean="0">
                <a:latin typeface="Calibri" pitchFamily="-111" charset="0"/>
              </a:rPr>
              <a:t>lunga</a:t>
            </a:r>
            <a:r>
              <a:rPr lang="en-US" sz="2400" dirty="0" smtClean="0">
                <a:latin typeface="Calibri" pitchFamily="-111" charset="0"/>
              </a:rPr>
              <a:t> catena </a:t>
            </a:r>
            <a:r>
              <a:rPr lang="en-US" sz="2400" dirty="0" err="1" smtClean="0">
                <a:latin typeface="Calibri" pitchFamily="-111" charset="0"/>
              </a:rPr>
              <a:t>e</a:t>
            </a:r>
            <a:r>
              <a:rPr lang="en-US" sz="2400" dirty="0" smtClean="0">
                <a:latin typeface="Calibri" pitchFamily="-111" charset="0"/>
              </a:rPr>
              <a:t> alto peso </a:t>
            </a:r>
            <a:r>
              <a:rPr lang="en-US" sz="2400" dirty="0" err="1" smtClean="0">
                <a:latin typeface="Calibri" pitchFamily="-111" charset="0"/>
              </a:rPr>
              <a:t>molecolare</a:t>
            </a:r>
            <a:r>
              <a:rPr lang="en-US" sz="2400" dirty="0" smtClean="0">
                <a:latin typeface="Calibri" pitchFamily="-111" charset="0"/>
              </a:rPr>
              <a:t> </a:t>
            </a:r>
            <a:r>
              <a:rPr lang="en-US" sz="2400" dirty="0" err="1" smtClean="0">
                <a:latin typeface="Calibri" pitchFamily="-111" charset="0"/>
              </a:rPr>
              <a:t>dei</a:t>
            </a:r>
            <a:r>
              <a:rPr lang="en-US" sz="2400" dirty="0" smtClean="0">
                <a:latin typeface="Calibri" pitchFamily="-111" charset="0"/>
              </a:rPr>
              <a:t> LAB, in </a:t>
            </a:r>
            <a:r>
              <a:rPr lang="en-US" sz="2400" dirty="0" err="1" smtClean="0">
                <a:latin typeface="Calibri" pitchFamily="-111" charset="0"/>
              </a:rPr>
              <a:t>grado</a:t>
            </a:r>
            <a:r>
              <a:rPr lang="en-US" sz="2400" dirty="0" smtClean="0">
                <a:latin typeface="Calibri" pitchFamily="-111" charset="0"/>
              </a:rPr>
              <a:t> </a:t>
            </a:r>
            <a:r>
              <a:rPr lang="en-US" sz="2400" dirty="0" err="1" smtClean="0">
                <a:latin typeface="Calibri" pitchFamily="-111" charset="0"/>
              </a:rPr>
              <a:t>di</a:t>
            </a:r>
            <a:r>
              <a:rPr lang="en-US" sz="2400" dirty="0" smtClean="0">
                <a:latin typeface="Calibri" pitchFamily="-111" charset="0"/>
              </a:rPr>
              <a:t> </a:t>
            </a:r>
            <a:r>
              <a:rPr lang="en-US" sz="2400" dirty="0" err="1" smtClean="0">
                <a:latin typeface="Calibri" pitchFamily="-111" charset="0"/>
              </a:rPr>
              <a:t>gelificare</a:t>
            </a:r>
            <a:r>
              <a:rPr lang="en-US" sz="2400" dirty="0" smtClean="0">
                <a:latin typeface="Calibri" pitchFamily="-111" charset="0"/>
              </a:rPr>
              <a:t>.</a:t>
            </a:r>
          </a:p>
          <a:p>
            <a:endParaRPr lang="it-IT" dirty="0"/>
          </a:p>
        </p:txBody>
      </p:sp>
      <p:sp>
        <p:nvSpPr>
          <p:cNvPr id="8" name="CasellaDiTesto 7"/>
          <p:cNvSpPr txBox="1"/>
          <p:nvPr/>
        </p:nvSpPr>
        <p:spPr>
          <a:xfrm>
            <a:off x="537882" y="4437529"/>
            <a:ext cx="4217596" cy="707886"/>
          </a:xfrm>
          <a:prstGeom prst="rect">
            <a:avLst/>
          </a:prstGeom>
          <a:noFill/>
        </p:spPr>
        <p:txBody>
          <a:bodyPr wrap="none" rtlCol="0">
            <a:spAutoFit/>
          </a:bodyPr>
          <a:lstStyle/>
          <a:p>
            <a:pPr lvl="0" defTabSz="914400" fontAlgn="base">
              <a:spcBef>
                <a:spcPct val="0"/>
              </a:spcBef>
              <a:spcAft>
                <a:spcPct val="0"/>
              </a:spcAft>
              <a:defRPr/>
            </a:pPr>
            <a:r>
              <a:rPr lang="it-IT" sz="2000" b="1" dirty="0" err="1" smtClean="0">
                <a:solidFill>
                  <a:prstClr val="white"/>
                </a:solidFill>
                <a:ea typeface="ＭＳ Ｐゴシック" pitchFamily="34" charset="-128"/>
                <a:cs typeface="ＭＳ Ｐゴシック" pitchFamily="-111" charset="-128"/>
              </a:rPr>
              <a:t>Omopolisaccaridi</a:t>
            </a:r>
            <a:r>
              <a:rPr lang="it-IT" sz="2000" b="1" dirty="0" smtClean="0">
                <a:solidFill>
                  <a:prstClr val="white"/>
                </a:solidFill>
                <a:ea typeface="ＭＳ Ｐゴシック" pitchFamily="34" charset="-128"/>
                <a:cs typeface="ＭＳ Ｐゴシック" pitchFamily="-111" charset="-128"/>
              </a:rPr>
              <a:t> -&gt;  </a:t>
            </a:r>
            <a:r>
              <a:rPr lang="it-IT" sz="2000" b="1" i="1" dirty="0" err="1" smtClean="0">
                <a:solidFill>
                  <a:prstClr val="white"/>
                </a:solidFill>
                <a:ea typeface="ＭＳ Ｐゴシック" pitchFamily="34" charset="-128"/>
                <a:cs typeface="ＭＳ Ｐゴシック" pitchFamily="-111" charset="-128"/>
              </a:rPr>
              <a:t>Leuconostoc</a:t>
            </a:r>
            <a:r>
              <a:rPr lang="it-IT" sz="2000" b="1" i="1" dirty="0" smtClean="0">
                <a:solidFill>
                  <a:prstClr val="white"/>
                </a:solidFill>
                <a:ea typeface="ＭＳ Ｐゴシック" pitchFamily="34" charset="-128"/>
                <a:cs typeface="ＭＳ Ｐゴシック" pitchFamily="-111" charset="-128"/>
              </a:rPr>
              <a:t> </a:t>
            </a:r>
            <a:r>
              <a:rPr lang="it-IT" sz="2000" b="1" dirty="0" err="1" smtClean="0">
                <a:solidFill>
                  <a:prstClr val="white"/>
                </a:solidFill>
                <a:ea typeface="ＭＳ Ｐゴシック" pitchFamily="34" charset="-128"/>
                <a:cs typeface="ＭＳ Ｐゴシック" pitchFamily="-111" charset="-128"/>
              </a:rPr>
              <a:t>spp</a:t>
            </a:r>
            <a:r>
              <a:rPr lang="it-IT" sz="2000" b="1" dirty="0" smtClean="0">
                <a:solidFill>
                  <a:prstClr val="white"/>
                </a:solidFill>
                <a:ea typeface="ＭＳ Ｐゴシック" pitchFamily="34" charset="-128"/>
                <a:cs typeface="ＭＳ Ｐゴシック" pitchFamily="-111" charset="-128"/>
              </a:rPr>
              <a:t>.</a:t>
            </a:r>
          </a:p>
          <a:p>
            <a:pPr lvl="0" defTabSz="914400" fontAlgn="base">
              <a:spcBef>
                <a:spcPct val="0"/>
              </a:spcBef>
              <a:spcAft>
                <a:spcPct val="0"/>
              </a:spcAft>
              <a:defRPr/>
            </a:pPr>
            <a:r>
              <a:rPr lang="it-IT" sz="2000" b="1" dirty="0" err="1" smtClean="0">
                <a:solidFill>
                  <a:prstClr val="white"/>
                </a:solidFill>
                <a:ea typeface="ＭＳ Ｐゴシック" pitchFamily="34" charset="-128"/>
                <a:cs typeface="ＭＳ Ｐゴシック" pitchFamily="-111" charset="-128"/>
              </a:rPr>
              <a:t>Eteropolisaccaridi</a:t>
            </a:r>
            <a:r>
              <a:rPr lang="it-IT" sz="2000" b="1" dirty="0" smtClean="0">
                <a:solidFill>
                  <a:prstClr val="white"/>
                </a:solidFill>
                <a:ea typeface="ＭＳ Ｐゴシック" pitchFamily="34" charset="-128"/>
                <a:cs typeface="ＭＳ Ｐゴシック" pitchFamily="-111" charset="-128"/>
              </a:rPr>
              <a:t> -&gt; </a:t>
            </a:r>
            <a:r>
              <a:rPr lang="it-IT" sz="2000" b="1" i="1" dirty="0" err="1" smtClean="0">
                <a:solidFill>
                  <a:prstClr val="white"/>
                </a:solidFill>
                <a:ea typeface="ＭＳ Ｐゴシック" pitchFamily="34" charset="-128"/>
                <a:cs typeface="ＭＳ Ｐゴシック" pitchFamily="-111" charset="-128"/>
              </a:rPr>
              <a:t>Lactobacillus</a:t>
            </a:r>
            <a:r>
              <a:rPr lang="it-IT" sz="2000" b="1" dirty="0" smtClean="0">
                <a:solidFill>
                  <a:prstClr val="white"/>
                </a:solidFill>
                <a:ea typeface="ＭＳ Ｐゴシック" pitchFamily="34" charset="-128"/>
                <a:cs typeface="ＭＳ Ｐゴシック" pitchFamily="-111" charset="-128"/>
              </a:rPr>
              <a:t> </a:t>
            </a:r>
            <a:r>
              <a:rPr lang="it-IT" sz="2000" b="1" dirty="0" err="1" smtClean="0">
                <a:solidFill>
                  <a:prstClr val="white"/>
                </a:solidFill>
                <a:ea typeface="ＭＳ Ｐゴシック" pitchFamily="34" charset="-128"/>
                <a:cs typeface="ＭＳ Ｐゴシック" pitchFamily="-111" charset="-128"/>
              </a:rPr>
              <a:t>spp</a:t>
            </a:r>
            <a:endParaRPr lang="it-IT"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G_5779.JPG"/>
          <p:cNvPicPr>
            <a:picLocks noGrp="1" noChangeAspect="1"/>
          </p:cNvPicPr>
          <p:nvPr>
            <p:ph idx="1"/>
          </p:nvPr>
        </p:nvPicPr>
        <p:blipFill>
          <a:blip r:embed="rId2"/>
          <a:srcRect l="-21250" r="-21250"/>
          <a:stretch>
            <a:fillRect/>
          </a:stretch>
        </p:blipFill>
        <p:spPr>
          <a:xfrm>
            <a:off x="-538546" y="519952"/>
            <a:ext cx="6368784" cy="3960195"/>
          </a:xfrm>
        </p:spPr>
      </p:pic>
      <p:pic>
        <p:nvPicPr>
          <p:cNvPr id="5" name="Immagine 4" descr="IMG_5780.JPG"/>
          <p:cNvPicPr>
            <a:picLocks noChangeAspect="1"/>
          </p:cNvPicPr>
          <p:nvPr/>
        </p:nvPicPr>
        <p:blipFill>
          <a:blip r:embed="rId3"/>
          <a:stretch>
            <a:fillRect/>
          </a:stretch>
        </p:blipFill>
        <p:spPr>
          <a:xfrm>
            <a:off x="4805606" y="519953"/>
            <a:ext cx="4024365" cy="3960195"/>
          </a:xfrm>
          <a:prstGeom prst="rect">
            <a:avLst/>
          </a:prstGeom>
        </p:spPr>
      </p:pic>
      <p:sp>
        <p:nvSpPr>
          <p:cNvPr id="7" name="CasellaDiTesto 6"/>
          <p:cNvSpPr txBox="1"/>
          <p:nvPr/>
        </p:nvSpPr>
        <p:spPr>
          <a:xfrm>
            <a:off x="245331" y="4480148"/>
            <a:ext cx="8584640" cy="1846659"/>
          </a:xfrm>
          <a:prstGeom prst="rect">
            <a:avLst/>
          </a:prstGeom>
          <a:noFill/>
        </p:spPr>
        <p:txBody>
          <a:bodyPr wrap="square" rtlCol="0">
            <a:spAutoFit/>
          </a:bodyPr>
          <a:lstStyle/>
          <a:p>
            <a:r>
              <a:rPr lang="en-US" sz="2400" dirty="0" smtClean="0">
                <a:solidFill>
                  <a:srgbClr val="FFFFFF"/>
                </a:solidFill>
                <a:latin typeface="Calibri" pitchFamily="-111" charset="0"/>
              </a:rPr>
              <a:t>FUNZIONI: </a:t>
            </a:r>
            <a:r>
              <a:rPr lang="en-US" sz="2400" dirty="0" err="1" smtClean="0">
                <a:solidFill>
                  <a:srgbClr val="FFFFFF"/>
                </a:solidFill>
                <a:latin typeface="Calibri" pitchFamily="-111" charset="0"/>
              </a:rPr>
              <a:t>protezione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da</a:t>
            </a:r>
            <a:r>
              <a:rPr lang="en-US" sz="2400" dirty="0" smtClean="0">
                <a:solidFill>
                  <a:srgbClr val="FFFFFF"/>
                </a:solidFill>
                <a:latin typeface="Calibri" pitchFamily="-111" charset="0"/>
              </a:rPr>
              <a:t>  shock </a:t>
            </a:r>
            <a:r>
              <a:rPr lang="en-US" sz="2400" dirty="0" err="1" smtClean="0">
                <a:solidFill>
                  <a:srgbClr val="FFFFFF"/>
                </a:solidFill>
                <a:latin typeface="Calibri" pitchFamily="-111" charset="0"/>
              </a:rPr>
              <a:t>termico</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meccanico</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chimico</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dalla</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disidratazione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da</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antibiotici</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da</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molecole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tossiche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dalla</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fagocitosi</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inoltre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favorisce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l’adesione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delle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colonie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alla</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superficie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il</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controllo</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osmotico</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e</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il</a:t>
            </a:r>
            <a:r>
              <a:rPr lang="en-US" sz="2400" dirty="0" smtClean="0">
                <a:solidFill>
                  <a:srgbClr val="FFFFFF"/>
                </a:solidFill>
                <a:latin typeface="Calibri" pitchFamily="-111" charset="0"/>
              </a:rPr>
              <a:t> </a:t>
            </a:r>
            <a:r>
              <a:rPr lang="en-US" sz="2400" i="1" dirty="0" smtClean="0">
                <a:solidFill>
                  <a:srgbClr val="FFFFFF"/>
                </a:solidFill>
                <a:latin typeface="Calibri" pitchFamily="-111" charset="0"/>
              </a:rPr>
              <a:t>quorum sensing</a:t>
            </a:r>
            <a:r>
              <a:rPr lang="en-US" sz="2400" dirty="0" smtClean="0">
                <a:solidFill>
                  <a:srgbClr val="FFFFFF"/>
                </a:solidFill>
                <a:latin typeface="Calibri" pitchFamily="-111" charset="0"/>
              </a:rPr>
              <a:t>. (</a:t>
            </a:r>
            <a:r>
              <a:rPr lang="en-US" sz="2400" dirty="0" err="1" smtClean="0">
                <a:solidFill>
                  <a:srgbClr val="FFFFFF"/>
                </a:solidFill>
                <a:latin typeface="Calibri" pitchFamily="-111" charset="0"/>
              </a:rPr>
              <a:t>Korkeala</a:t>
            </a:r>
            <a:r>
              <a:rPr lang="en-US" sz="2400" dirty="0" smtClean="0">
                <a:solidFill>
                  <a:srgbClr val="FFFFFF"/>
                </a:solidFill>
                <a:latin typeface="Calibri" pitchFamily="-111" charset="0"/>
              </a:rPr>
              <a:t>, 1988)</a:t>
            </a:r>
            <a:endParaRPr lang="it-IT" sz="2400" dirty="0" smtClean="0">
              <a:solidFill>
                <a:srgbClr val="FFFFFF"/>
              </a:solidFill>
              <a:latin typeface="Calibri" pitchFamily="-111" charset="0"/>
            </a:endParaRPr>
          </a:p>
          <a:p>
            <a:endParaRPr lang="it-IT" dirty="0">
              <a:solidFill>
                <a:srgbClr val="FFFFFF"/>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smtClean="0"/>
              <a:t>Affumicatura</a:t>
            </a:r>
            <a:r>
              <a:rPr lang="it-IT" dirty="0" smtClean="0"/>
              <a:t/>
            </a:r>
            <a:br>
              <a:rPr lang="it-IT" dirty="0" smtClean="0"/>
            </a:br>
            <a:endParaRPr lang="it-IT" dirty="0"/>
          </a:p>
        </p:txBody>
      </p:sp>
      <p:sp>
        <p:nvSpPr>
          <p:cNvPr id="3" name="Segnaposto contenuto 2"/>
          <p:cNvSpPr>
            <a:spLocks noGrp="1"/>
          </p:cNvSpPr>
          <p:nvPr>
            <p:ph idx="1"/>
          </p:nvPr>
        </p:nvSpPr>
        <p:spPr>
          <a:xfrm>
            <a:off x="187605" y="971044"/>
            <a:ext cx="8774199" cy="5579881"/>
          </a:xfrm>
        </p:spPr>
        <p:txBody>
          <a:bodyPr>
            <a:noAutofit/>
          </a:bodyPr>
          <a:lstStyle/>
          <a:p>
            <a:pPr>
              <a:buNone/>
            </a:pPr>
            <a:r>
              <a:rPr lang="it-IT" sz="2600" dirty="0" smtClean="0"/>
              <a:t>Il fumo è il prodotto della combustione incompleta del legno</a:t>
            </a:r>
          </a:p>
          <a:p>
            <a:pPr>
              <a:buNone/>
            </a:pPr>
            <a:r>
              <a:rPr lang="it-IT" sz="2600" dirty="0" smtClean="0"/>
              <a:t>Si usano legni duri (olmo, quercia, nove, faggio ecc.; no resinosi) eventualmente con piante aromatiche </a:t>
            </a:r>
          </a:p>
          <a:p>
            <a:pPr>
              <a:buNone/>
            </a:pPr>
            <a:r>
              <a:rPr lang="it-IT" sz="2600" dirty="0" smtClean="0"/>
              <a:t>L’effetto conservante dell’affumicatura è basata su:</a:t>
            </a:r>
          </a:p>
          <a:p>
            <a:pPr marL="514350" indent="-514350">
              <a:buFont typeface="Wingdings" charset="2"/>
              <a:buChar char="ü"/>
            </a:pPr>
            <a:r>
              <a:rPr lang="it-IT" sz="2600" dirty="0" smtClean="0"/>
              <a:t>l’azione batteriostatica o battericida di numerose sostanze contenute nel fumo, come formaldeide e altre aldeidi, </a:t>
            </a:r>
            <a:r>
              <a:rPr lang="it-IT" sz="2600" dirty="0" err="1" smtClean="0"/>
              <a:t>fenoli</a:t>
            </a:r>
            <a:r>
              <a:rPr lang="it-IT" sz="2600" dirty="0" smtClean="0"/>
              <a:t> e acidi organici</a:t>
            </a:r>
          </a:p>
          <a:p>
            <a:pPr marL="514350" indent="-514350">
              <a:buFont typeface="Wingdings" charset="2"/>
              <a:buChar char="ü"/>
            </a:pPr>
            <a:r>
              <a:rPr lang="it-IT" sz="2600" dirty="0" smtClean="0"/>
              <a:t>l’essiccamento (abbassamento del valore </a:t>
            </a:r>
            <a:r>
              <a:rPr lang="it-IT" sz="2600" dirty="0" err="1" smtClean="0"/>
              <a:t>a</a:t>
            </a:r>
            <a:r>
              <a:rPr lang="it-IT" sz="2600" baseline="-25000" dirty="0" err="1" smtClean="0"/>
              <a:t>w</a:t>
            </a:r>
            <a:r>
              <a:rPr lang="it-IT" sz="2600" dirty="0" smtClean="0"/>
              <a:t>)  soprattutto della superficie</a:t>
            </a:r>
          </a:p>
          <a:p>
            <a:pPr marL="514350" indent="-514350">
              <a:buFont typeface="Wingdings" charset="2"/>
              <a:buChar char="ü"/>
            </a:pPr>
            <a:r>
              <a:rPr lang="it-IT" sz="2600" dirty="0" smtClean="0"/>
              <a:t>la distruzione della flora superficiale vegetativa provocata dal calore dell’affumicatura ad alta temperatura</a:t>
            </a:r>
            <a:endParaRPr lang="it-IT" sz="26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C:\Users\utente\Desktop\piastre.jpg"/>
          <p:cNvPicPr>
            <a:picLocks noChangeAspect="1" noChangeArrowheads="1"/>
          </p:cNvPicPr>
          <p:nvPr/>
        </p:nvPicPr>
        <p:blipFill>
          <a:blip r:embed="rId2"/>
          <a:srcRect l="6944" t="25000" r="9722" b="15625"/>
          <a:stretch>
            <a:fillRect/>
          </a:stretch>
        </p:blipFill>
        <p:spPr bwMode="auto">
          <a:xfrm>
            <a:off x="0" y="-49789"/>
            <a:ext cx="9144000" cy="6907789"/>
          </a:xfrm>
          <a:prstGeom prst="rect">
            <a:avLst/>
          </a:prstGeom>
          <a:ln>
            <a:noFill/>
          </a:ln>
          <a:effectLst>
            <a:softEdge rad="112500"/>
          </a:effectLst>
        </p:spPr>
      </p:pic>
      <p:sp>
        <p:nvSpPr>
          <p:cNvPr id="7" name="CasellaDiTesto 6"/>
          <p:cNvSpPr txBox="1"/>
          <p:nvPr/>
        </p:nvSpPr>
        <p:spPr>
          <a:xfrm>
            <a:off x="1912375" y="1367979"/>
            <a:ext cx="6306459" cy="769441"/>
          </a:xfrm>
          <a:prstGeom prst="rect">
            <a:avLst/>
          </a:prstGeom>
          <a:noFill/>
        </p:spPr>
        <p:txBody>
          <a:bodyPr wrap="square" rtlCol="0">
            <a:spAutoFit/>
          </a:bodyPr>
          <a:lstStyle/>
          <a:p>
            <a:r>
              <a:rPr lang="it-IT" sz="4400" b="1" dirty="0" smtClean="0">
                <a:solidFill>
                  <a:schemeClr val="bg1"/>
                </a:solidFill>
              </a:rPr>
              <a:t>Grazie per l’attenzione</a:t>
            </a:r>
            <a:endParaRPr lang="it-IT" sz="4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nza titolo 1">
  <a:themeElements>
    <a:clrScheme name="">
      <a:dk1>
        <a:srgbClr val="000000"/>
      </a:dk1>
      <a:lt1>
        <a:srgbClr val="FFFFFF"/>
      </a:lt1>
      <a:dk2>
        <a:srgbClr val="1F1FE5"/>
      </a:dk2>
      <a:lt2>
        <a:srgbClr val="FAFD00"/>
      </a:lt2>
      <a:accent1>
        <a:srgbClr val="DC0081"/>
      </a:accent1>
      <a:accent2>
        <a:srgbClr val="00DFCA"/>
      </a:accent2>
      <a:accent3>
        <a:srgbClr val="ABABF0"/>
      </a:accent3>
      <a:accent4>
        <a:srgbClr val="DADADA"/>
      </a:accent4>
      <a:accent5>
        <a:srgbClr val="EBAAC1"/>
      </a:accent5>
      <a:accent6>
        <a:srgbClr val="00CAB7"/>
      </a:accent6>
      <a:hlink>
        <a:srgbClr val="D49FFF"/>
      </a:hlink>
      <a:folHlink>
        <a:srgbClr val="86A0D7"/>
      </a:folHlink>
    </a:clrScheme>
    <a:fontScheme name="Senza titolo 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1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1400" b="0" i="0" u="none" strike="noStrike" cap="none" normalizeH="0" baseline="0">
            <a:ln>
              <a:noFill/>
            </a:ln>
            <a:solidFill>
              <a:schemeClr val="tx1"/>
            </a:solidFill>
            <a:effectLst/>
            <a:latin typeface="Arial" pitchFamily="-65" charset="0"/>
          </a:defRPr>
        </a:defPPr>
      </a:lstStyle>
    </a:lnDef>
  </a:objectDefaults>
  <a:extraClrSchemeLst>
    <a:extraClrScheme>
      <a:clrScheme name="Senza titolo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enza titolo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enza titolo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enza titolo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enza titolo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enza titolo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enza titolo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3994</TotalTime>
  <Words>3795</Words>
  <Application>Microsoft Macintosh PowerPoint</Application>
  <PresentationFormat>Presentazione su schermo (4:3)</PresentationFormat>
  <Paragraphs>487</Paragraphs>
  <Slides>93</Slides>
  <Notes>27</Notes>
  <HiddenSlides>0</HiddenSlides>
  <MMClips>1</MMClips>
  <ScaleCrop>false</ScaleCrop>
  <HeadingPairs>
    <vt:vector size="8" baseType="variant">
      <vt:variant>
        <vt:lpstr>Caratteri utilizzati</vt:lpstr>
      </vt:variant>
      <vt:variant>
        <vt:i4>9</vt:i4>
      </vt:variant>
      <vt:variant>
        <vt:lpstr>Tema</vt:lpstr>
      </vt:variant>
      <vt:variant>
        <vt:i4>2</vt:i4>
      </vt:variant>
      <vt:variant>
        <vt:lpstr>Server OLE incorporati</vt:lpstr>
      </vt:variant>
      <vt:variant>
        <vt:i4>2</vt:i4>
      </vt:variant>
      <vt:variant>
        <vt:lpstr>Titoli diapositive</vt:lpstr>
      </vt:variant>
      <vt:variant>
        <vt:i4>93</vt:i4>
      </vt:variant>
    </vt:vector>
  </HeadingPairs>
  <TitlesOfParts>
    <vt:vector size="106" baseType="lpstr">
      <vt:lpstr>Comic Sans MS</vt:lpstr>
      <vt:lpstr>Mistral</vt:lpstr>
      <vt:lpstr>Monotype Sorts</vt:lpstr>
      <vt:lpstr>ＭＳ Ｐゴシック</vt:lpstr>
      <vt:lpstr>Times</vt:lpstr>
      <vt:lpstr>Times New Roman</vt:lpstr>
      <vt:lpstr>Arial</vt:lpstr>
      <vt:lpstr>Calibri</vt:lpstr>
      <vt:lpstr>Wingdings</vt:lpstr>
      <vt:lpstr>Tema di Office</vt:lpstr>
      <vt:lpstr>Senza titolo 1</vt:lpstr>
      <vt:lpstr>Fotografia di Photo Editor</vt:lpstr>
      <vt:lpstr>CorelPhotoPaint.Image.9</vt:lpstr>
      <vt:lpstr>IGIENE E TECNOLOGIE DEI PRODOTTI CARNEI</vt:lpstr>
      <vt:lpstr>CARNE</vt:lpstr>
      <vt:lpstr>DEFINIZIONE</vt:lpstr>
      <vt:lpstr>Presentazione di PowerPoint</vt:lpstr>
      <vt:lpstr>ll Reg. (CE) 853/2004 definisce:</vt:lpstr>
      <vt:lpstr>Presentazione di PowerPoint</vt:lpstr>
      <vt:lpstr>Composizione della carne</vt:lpstr>
      <vt:lpstr>Presentazione di PowerPoint</vt:lpstr>
      <vt:lpstr>FROLLATURA  o  Maturazione della carne</vt:lpstr>
      <vt:lpstr>Fenomeni post mortali</vt:lpstr>
      <vt:lpstr>Presentazione di PowerPoint</vt:lpstr>
      <vt:lpstr>Presentazione di PowerPoint</vt:lpstr>
      <vt:lpstr>Durata della frollatura</vt:lpstr>
      <vt:lpstr>Presentazione di PowerPoint</vt:lpstr>
      <vt:lpstr>Presentazione di PowerPoint</vt:lpstr>
      <vt:lpstr>Carni PSE</vt:lpstr>
      <vt:lpstr>Presentazione di PowerPoint</vt:lpstr>
      <vt:lpstr>Presentazione di PowerPoint</vt:lpstr>
      <vt:lpstr>Presentazione di PowerPoint</vt:lpstr>
      <vt:lpstr>Carni DFD</vt:lpstr>
      <vt:lpstr>Presentazione di PowerPoint</vt:lpstr>
      <vt:lpstr>Presentazione di PowerPoint</vt:lpstr>
      <vt:lpstr>Parametri di qualità della carne</vt:lpstr>
      <vt:lpstr>Parametri di qualità della carne</vt:lpstr>
      <vt:lpstr>Parametri di qualità della carne</vt:lpstr>
      <vt:lpstr>Misurazione del colore  </vt:lpstr>
      <vt:lpstr>Presentazione di PowerPoint</vt:lpstr>
      <vt:lpstr>Nitriti e Nitrati</vt:lpstr>
      <vt:lpstr>Presentazione di PowerPoint</vt:lpstr>
      <vt:lpstr>QUALITÀ della CARNE</vt:lpstr>
      <vt:lpstr>CONSERVAZIONE DEI  PRODOTTI CARNEI: TECNOLOGIA DEGLI OSTACOLI</vt:lpstr>
      <vt:lpstr>La stabilità microbica di molti alimenti è basata sulla combinazione di alcuni fattori (ostacoli)</vt:lpstr>
      <vt:lpstr>Hurdles Technology</vt:lpstr>
      <vt:lpstr>Ostacoli fisico-chimici</vt:lpstr>
      <vt:lpstr>Ostacoli di derivazione microbica</vt:lpstr>
      <vt:lpstr>Presentazione di PowerPoint</vt:lpstr>
      <vt:lpstr>Presentazione di PowerPoint</vt:lpstr>
      <vt:lpstr>Shelf life</vt:lpstr>
      <vt:lpstr>L’IMBALLAGGIO FUNZIONALE</vt:lpstr>
      <vt:lpstr>MOCA  ATTIVI</vt:lpstr>
      <vt:lpstr>Esempi di MOCA ATTIVI</vt:lpstr>
      <vt:lpstr>Esempi di MOCA ATTIVI</vt:lpstr>
      <vt:lpstr>Presentazione di PowerPoint</vt:lpstr>
      <vt:lpstr>MOCA  INTELLIGENTI</vt:lpstr>
      <vt:lpstr>Esempi di MOCA INTELLIGENTI </vt:lpstr>
      <vt:lpstr>Esempi di MOCA INTELLIGENTI </vt:lpstr>
      <vt:lpstr>Esempi di MOCA INTELLIGENTI </vt:lpstr>
      <vt:lpstr>Esempi di MOCA INTELLIGENTI </vt:lpstr>
      <vt:lpstr>Esempi di MOCA INTELLIGENTI </vt:lpstr>
      <vt:lpstr>Esempi di MOCA INTELLIGENTI </vt:lpstr>
      <vt:lpstr>Presentazione di PowerPoint</vt:lpstr>
      <vt:lpstr>Presentazione di PowerPoint</vt:lpstr>
      <vt:lpstr>Richiamo di carne in scatola</vt:lpstr>
      <vt:lpstr>CONSERVE</vt:lpstr>
      <vt:lpstr>Carne in gelatina</vt:lpstr>
      <vt:lpstr>DETERIORAMENTO</vt:lpstr>
      <vt:lpstr>Aggraffatura </vt:lpstr>
      <vt:lpstr>Presentazione di PowerPoint</vt:lpstr>
      <vt:lpstr>Aggraffatura</vt:lpstr>
      <vt:lpstr>Presentazione di PowerPoint</vt:lpstr>
      <vt:lpstr>SALUMI</vt:lpstr>
      <vt:lpstr>Presentazione di PowerPoint</vt:lpstr>
      <vt:lpstr>Presentazione di PowerPoint</vt:lpstr>
      <vt:lpstr>Presentazione di PowerPoint</vt:lpstr>
      <vt:lpstr>Salame</vt:lpstr>
      <vt:lpstr>Gazzetta Ufficiale  (4-10-2005, n. 231): </vt:lpstr>
      <vt:lpstr>Tecnologia di produzione dei salami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Unione del concetto di HACCP e della cosiddetta tecnologia degli ostacoli</vt:lpstr>
      <vt:lpstr>Ostacoli nei salami</vt:lpstr>
      <vt:lpstr>Presentazione di PowerPoint</vt:lpstr>
      <vt:lpstr>Presentazione di PowerPoint</vt:lpstr>
      <vt:lpstr>Presentazione di PowerPoint</vt:lpstr>
      <vt:lpstr>CCP</vt:lpstr>
      <vt:lpstr>Batteri dell’impasto</vt:lpstr>
      <vt:lpstr>Presentazione di PowerPoint</vt:lpstr>
      <vt:lpstr>Presentazione di PowerPoint</vt:lpstr>
      <vt:lpstr>Presentazione di PowerPoint</vt:lpstr>
      <vt:lpstr>Presentazione di PowerPoint</vt:lpstr>
      <vt:lpstr>Prosciutto Cotto</vt:lpstr>
      <vt:lpstr>Presentazione di PowerPoint</vt:lpstr>
      <vt:lpstr>Presentazione di PowerPoint</vt:lpstr>
      <vt:lpstr>Presentazione di PowerPoint</vt:lpstr>
      <vt:lpstr>Ropy slime bacteria</vt:lpstr>
      <vt:lpstr>Presentazione di PowerPoint</vt:lpstr>
      <vt:lpstr>Affumicatura </vt:lpstr>
      <vt:lpstr>Presentazione di PowerPoint</vt:lpstr>
    </vt:vector>
  </TitlesOfParts>
  <Company>DVL, PhD</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IGIENE E TECNOLOGIE DEI PRODOTTI CARNEI</dc:title>
  <dc:creator>Maria Francesca Iulietto</dc:creator>
  <cp:lastModifiedBy>Maria Francesca Iulietto</cp:lastModifiedBy>
  <cp:revision>94</cp:revision>
  <dcterms:created xsi:type="dcterms:W3CDTF">2015-05-19T09:08:29Z</dcterms:created>
  <dcterms:modified xsi:type="dcterms:W3CDTF">2018-10-24T19:34:16Z</dcterms:modified>
</cp:coreProperties>
</file>